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6" r:id="rId4"/>
    <p:sldId id="345" r:id="rId5"/>
    <p:sldId id="433" r:id="rId6"/>
    <p:sldId id="346" r:id="rId7"/>
    <p:sldId id="347" r:id="rId8"/>
    <p:sldId id="267" r:id="rId9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260" r:id="rId88"/>
    <p:sldId id="262" r:id="rId89"/>
    <p:sldId id="261" r:id="rId90"/>
    <p:sldId id="263" r:id="rId91"/>
    <p:sldId id="264" r:id="rId92"/>
    <p:sldId id="265" r:id="rId93"/>
    <p:sldId id="434" r:id="rId94"/>
  </p:sldIdLst>
  <p:sldSz cx="9144000" cy="6858000" type="screen4x3"/>
  <p:notesSz cx="6858000" cy="9144000"/>
  <p:defaultTextStyle>
    <a:defPPr>
      <a:defRPr lang="ar-SA"/>
    </a:defPPr>
    <a:lvl1pPr marL="0" lvl="0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r" defTabSz="914400" rtl="1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 showGuides="1"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 eaLnBrk="1" hangingPunct="1"/>
            <a:fld id="{9A0DB2DC-4C9A-4742-B13C-FB6460FD3503}" type="slidenum">
              <a:rPr lang="en-US" sz="1300" b="0" dirty="0">
                <a:latin typeface="Arial" panose="020B0604020202020204" pitchFamily="34" charset="0"/>
              </a:rPr>
            </a:fld>
            <a:endParaRPr lang="en-US" sz="1300" b="0" dirty="0">
              <a:latin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61" tIns="48331" rIns="96661" bIns="48331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523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625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728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728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830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933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035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035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137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138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240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342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445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 eaLnBrk="1" hangingPunct="1"/>
            <a:fld id="{9A0DB2DC-4C9A-4742-B13C-FB6460FD3503}" type="slidenum">
              <a:rPr lang="en-US" sz="1300" b="0" dirty="0">
                <a:latin typeface="Arial" panose="020B0604020202020204" pitchFamily="34" charset="0"/>
              </a:rPr>
            </a:fld>
            <a:endParaRPr lang="en-US" sz="1300" b="0" dirty="0">
              <a:latin typeface="Arial" panose="020B0604020202020204" pitchFamily="34" charset="0"/>
            </a:endParaRPr>
          </a:p>
        </p:txBody>
      </p:sp>
      <p:sp>
        <p:nvSpPr>
          <p:cNvPr id="8704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61" tIns="48331" rIns="96661" bIns="48331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547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547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649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752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752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854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957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0957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059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161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162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264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264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366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366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469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 eaLnBrk="1" hangingPunct="1"/>
            <a:fld id="{9A0DB2DC-4C9A-4742-B13C-FB6460FD3503}" type="slidenum">
              <a:rPr lang="en-US" sz="1300" b="0" dirty="0">
                <a:latin typeface="Arial" panose="020B0604020202020204" pitchFamily="34" charset="0"/>
              </a:rPr>
            </a:fld>
            <a:endParaRPr lang="en-US" sz="1300" b="0" dirty="0">
              <a:latin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61" tIns="48331" rIns="96661" bIns="48331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571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571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673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776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776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878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878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1981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1981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2083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2083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2185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2186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2288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2288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2390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12390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 eaLnBrk="1" hangingPunct="1"/>
            <a:fld id="{9A0DB2DC-4C9A-4742-B13C-FB6460FD3503}" type="slidenum">
              <a:rPr lang="en-US" sz="1300" b="0" dirty="0">
                <a:latin typeface="Arial" panose="020B0604020202020204" pitchFamily="34" charset="0"/>
              </a:rPr>
            </a:fld>
            <a:endParaRPr lang="en-US" sz="1300" b="0" dirty="0">
              <a:latin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61" tIns="48331" rIns="96661" bIns="48331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0115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1139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2163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3187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7"/>
          <p:cNvSpPr txBox="1">
            <a:spLocks noGrp="1"/>
          </p:cNvSpPr>
          <p:nvPr/>
        </p:nvSpPr>
        <p:spPr>
          <a:xfrm>
            <a:off x="3884613" y="9377363"/>
            <a:ext cx="2971800" cy="493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4211" name="Rectangle 2"/>
          <p:cNvSpPr>
            <a:spLocks noRot="1" noTextEdit="1"/>
          </p:cNvSpPr>
          <p:nvPr>
            <p:ph type="sldImg"/>
          </p:nvPr>
        </p:nvSpPr>
        <p:spPr>
          <a:xfrm>
            <a:off x="962025" y="741363"/>
            <a:ext cx="4935538" cy="3702050"/>
          </a:xfrm>
        </p:spPr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>
          <a:xfrm>
            <a:off x="685800" y="4689475"/>
            <a:ext cx="5486400" cy="4441825"/>
          </a:xfrm>
        </p:spPr>
        <p:txBody>
          <a:bodyPr wrap="square" lIns="91440" tIns="45720" rIns="91440" bIns="45720" anchor="t" anchorCtr="0"/>
          <a:p>
            <a:pPr lvl="0" eaLnBrk="1" hangingPunct="1"/>
            <a:endParaRPr lang="id-ID" altLang="x-non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ar-SA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ar-SA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x-none" dirty="0"/>
              <a:t>Click to edit Master text styles</a:t>
            </a:r>
            <a:endParaRPr lang="en-US" altLang="x-none" dirty="0"/>
          </a:p>
          <a:p>
            <a:pPr lvl="1"/>
            <a:r>
              <a:rPr lang="en-US" altLang="x-none" dirty="0"/>
              <a:t>Second level</a:t>
            </a:r>
            <a:endParaRPr lang="en-US" altLang="x-none" dirty="0"/>
          </a:p>
          <a:p>
            <a:pPr lvl="2"/>
            <a:r>
              <a:rPr lang="en-US" altLang="x-none" dirty="0"/>
              <a:t>Third level</a:t>
            </a:r>
            <a:endParaRPr lang="en-US" altLang="x-none" dirty="0"/>
          </a:p>
          <a:p>
            <a:pPr lvl="3"/>
            <a:r>
              <a:rPr lang="en-US" altLang="x-none" dirty="0"/>
              <a:t>Fourth level</a:t>
            </a:r>
            <a:endParaRPr lang="en-US" altLang="x-none" dirty="0"/>
          </a:p>
          <a:p>
            <a:pPr lvl="4"/>
            <a:r>
              <a:rPr lang="en-US" altLang="x-none" dirty="0"/>
              <a:t>Fifth level</a:t>
            </a:r>
            <a:endParaRPr lang="en-US" altLang="x-non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x-none" dirty="0"/>
              <a:t>Click to edit Master text styles</a:t>
            </a:r>
            <a:endParaRPr lang="en-US" altLang="x-none" dirty="0"/>
          </a:p>
          <a:p>
            <a:pPr lvl="1"/>
            <a:r>
              <a:rPr lang="en-US" altLang="x-none" dirty="0"/>
              <a:t>Second level</a:t>
            </a:r>
            <a:endParaRPr lang="en-US" altLang="x-none" dirty="0"/>
          </a:p>
          <a:p>
            <a:pPr lvl="2"/>
            <a:r>
              <a:rPr lang="en-US" altLang="x-none" dirty="0"/>
              <a:t>Third level</a:t>
            </a:r>
            <a:endParaRPr lang="en-US" altLang="x-none" dirty="0"/>
          </a:p>
          <a:p>
            <a:pPr lvl="3"/>
            <a:r>
              <a:rPr lang="en-US" altLang="x-none" dirty="0"/>
              <a:t>Fourth level</a:t>
            </a:r>
            <a:endParaRPr lang="en-US" altLang="x-none" dirty="0"/>
          </a:p>
          <a:p>
            <a:pPr lvl="4"/>
            <a:r>
              <a:rPr lang="en-US" altLang="x-none" dirty="0"/>
              <a:t>Fifth level</a:t>
            </a:r>
            <a:endParaRPr lang="en-US" altLang="x-non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ar-SA" dirty="0">
                <a:latin typeface="Arial" panose="020B0604020202020204" pitchFamily="34" charset="0"/>
              </a:rPr>
            </a:fld>
            <a:endParaRPr lang="ar-SA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hyperlink" Target="../../../../irawan/keamanan%20data/keamanan%20database/Links01/migrant.mpg" TargetMode="Externa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x-none" dirty="0"/>
              <a:t>PERTEMUAN 2</a:t>
            </a:r>
            <a:br>
              <a:rPr lang="en-US" altLang="x-none" dirty="0"/>
            </a:br>
            <a:r>
              <a:rPr lang="en-US" altLang="x-none" dirty="0"/>
              <a:t>Introduction To Information Technology</a:t>
            </a:r>
            <a:endParaRPr lang="en-US" alt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DEFINISI(3)</a:t>
            </a:r>
            <a:endParaRPr lang="id-ID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75" y="785813"/>
            <a:ext cx="6878638" cy="4957763"/>
          </a:xfrm>
        </p:spPr>
        <p:txBody>
          <a:bodyPr vert="horz" wrap="square" lIns="91436" tIns="45718" rIns="91436" bIns="45718" numCol="1" anchor="t" anchorCtr="0" compatLnSpc="1"/>
          <a:lstStyle/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teknis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terdiri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hardware, software, database,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dll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SehinggaTI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sub-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[Turban, 1996].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hanya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memproses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menyimpan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berbasis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komputer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namun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juga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komunikasi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lainnya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rangka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menyampaikan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pesan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[Martin,1999]. 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6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0" end="4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charRg st="200" end="4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charRg st="200" end="4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INFORMASI vs DATA</a:t>
            </a:r>
            <a:endParaRPr lang="id-ID" altLang="x-none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331913" y="1169988"/>
            <a:ext cx="7469187" cy="4957762"/>
          </a:xfrm>
        </p:spPr>
        <p:txBody>
          <a:bodyPr vert="horz" wrap="square" lIns="91436" tIns="45718" rIns="91436" bIns="45718" anchor="t" anchorCtr="0"/>
          <a:p>
            <a:pPr eaLnBrk="1" hangingPunct="1"/>
            <a:r>
              <a:rPr lang="it-IT" altLang="x-none" sz="2400" dirty="0"/>
              <a:t>data ~ raw data (data mentah), contoh: </a:t>
            </a:r>
            <a:endParaRPr lang="it-IT" altLang="x-none" sz="2400" dirty="0"/>
          </a:p>
          <a:p>
            <a:pPr eaLnBrk="1" hangingPunct="1">
              <a:buNone/>
            </a:pPr>
            <a:r>
              <a:rPr lang="it-IT" altLang="x-none" sz="2400" dirty="0"/>
              <a:t>	fatimah, sapen, teknik informatika, 18, ….</a:t>
            </a:r>
            <a:endParaRPr lang="it-IT" altLang="x-none" sz="2400" dirty="0"/>
          </a:p>
          <a:p>
            <a:pPr eaLnBrk="1" hangingPunct="1"/>
            <a:endParaRPr sz="2400" dirty="0"/>
          </a:p>
          <a:p>
            <a:pPr eaLnBrk="1" hangingPunct="1"/>
            <a:r>
              <a:rPr lang="id-ID" altLang="x-none" sz="2400" dirty="0"/>
              <a:t>Info = data yang terstruktur hasil olahan, contoh:</a:t>
            </a:r>
            <a:endParaRPr lang="id-ID" altLang="x-none" sz="2400" dirty="0"/>
          </a:p>
          <a:p>
            <a:pPr eaLnBrk="1" hangingPunct="1">
              <a:buNone/>
            </a:pPr>
            <a:r>
              <a:rPr lang="de-DE" altLang="x-none" sz="2400" dirty="0"/>
              <a:t>	08650120 Fatimah 0601990 Surabaya Jl. Sapen 9</a:t>
            </a:r>
            <a:endParaRPr lang="de-DE" altLang="x-none" sz="2400" dirty="0"/>
          </a:p>
          <a:p>
            <a:pPr eaLnBrk="1" hangingPunct="1"/>
            <a:endParaRPr lang="id-ID" altLang="x-none" sz="2400" dirty="0"/>
          </a:p>
        </p:txBody>
      </p:sp>
      <p:sp>
        <p:nvSpPr>
          <p:cNvPr id="9220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  <p:pic>
        <p:nvPicPr>
          <p:cNvPr id="1536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4033838"/>
            <a:ext cx="659130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TEKNOLOGI</a:t>
            </a:r>
            <a:endParaRPr lang="id-ID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2463" y="1169988"/>
            <a:ext cx="6878638" cy="4957763"/>
          </a:xfrm>
        </p:spPr>
        <p:txBody>
          <a:bodyPr vert="horz" wrap="square" lIns="91436" tIns="45718" rIns="91436" bIns="45718" numCol="1" anchor="t" anchorCtr="0" compatLnSpc="1"/>
          <a:lstStyle/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endParaRPr kumimoji="0" lang="id-ID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ilmu yang berkaitan dengan seni atau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sains dengan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pengaplikasian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engetahuan saintifik ke praktis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aplikasi praktis dari sains dalam industri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tau bisnis</a:t>
            </a:r>
            <a:endParaRPr kumimoji="0" lang="id-ID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id-ID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1547813" y="333375"/>
            <a:ext cx="6878637" cy="4957763"/>
          </a:xfrm>
        </p:spPr>
        <p:txBody>
          <a:bodyPr vert="horz" wrap="square" lIns="91436" tIns="45718" rIns="91436" bIns="45718" anchor="t" anchorCtr="0"/>
          <a:p>
            <a:pPr eaLnBrk="1" hangingPunct="1"/>
            <a:r>
              <a:rPr lang="id-ID" altLang="x-none" sz="2400" dirty="0"/>
              <a:t>TI</a:t>
            </a:r>
            <a:endParaRPr lang="id-ID" altLang="x-none" sz="2400" dirty="0"/>
          </a:p>
          <a:p>
            <a:pPr lvl="1" eaLnBrk="1" hangingPunct="1"/>
            <a:r>
              <a:rPr lang="id-ID" altLang="x-none" sz="2400" dirty="0"/>
              <a:t>Masa lalu: goresan/gambar, alat hitung, arsip, telegraf, ...</a:t>
            </a:r>
            <a:endParaRPr sz="2400" dirty="0"/>
          </a:p>
          <a:p>
            <a:pPr lvl="1" eaLnBrk="1" hangingPunct="1"/>
            <a:r>
              <a:rPr lang="id-ID" altLang="x-none" sz="2400" dirty="0"/>
              <a:t>Masa kini: komputer, faks, telekonferensi, …</a:t>
            </a:r>
            <a:endParaRPr lang="id-ID" altLang="x-none" sz="2400" dirty="0"/>
          </a:p>
          <a:p>
            <a:pPr eaLnBrk="1" hangingPunct="1"/>
            <a:r>
              <a:rPr lang="id-ID" altLang="x-none" sz="2400" dirty="0"/>
              <a:t>Mengapa informasi di</a:t>
            </a:r>
            <a:r>
              <a:rPr sz="2400" dirty="0"/>
              <a:t>perlu</a:t>
            </a:r>
            <a:r>
              <a:rPr lang="id-ID" altLang="x-none" sz="2400" dirty="0"/>
              <a:t>kan ?</a:t>
            </a:r>
            <a:endParaRPr lang="id-ID" altLang="x-none" sz="2400" dirty="0"/>
          </a:p>
          <a:p>
            <a:pPr lvl="1" eaLnBrk="1" hangingPunct="1"/>
            <a:r>
              <a:rPr lang="sv-SE" altLang="x-none" sz="2400" dirty="0"/>
              <a:t>Alat komunikasi: sinyal [asap, lampu], kode [Morse, gerak </a:t>
            </a:r>
            <a:r>
              <a:rPr lang="id-ID" altLang="x-none" sz="2400" dirty="0"/>
              <a:t>tubuh, ..]</a:t>
            </a:r>
            <a:endParaRPr sz="2400" dirty="0"/>
          </a:p>
          <a:p>
            <a:pPr lvl="1" eaLnBrk="1" hangingPunct="1"/>
            <a:r>
              <a:rPr lang="id-ID" altLang="x-none" sz="2400" dirty="0"/>
              <a:t>dasar pengambilan keputusan</a:t>
            </a:r>
            <a:endParaRPr sz="2400" dirty="0"/>
          </a:p>
          <a:p>
            <a:pPr lvl="1" eaLnBrk="1" hangingPunct="1"/>
            <a:r>
              <a:rPr lang="id-ID" altLang="x-none" sz="2400" dirty="0"/>
              <a:t>Kegembiraan</a:t>
            </a:r>
            <a:endParaRPr lang="id-ID" altLang="x-none" sz="2400" dirty="0"/>
          </a:p>
          <a:p>
            <a:pPr eaLnBrk="1" hangingPunct="1"/>
            <a:r>
              <a:rPr lang="id-ID" altLang="x-none" sz="2400" dirty="0"/>
              <a:t>Informasi apa ?</a:t>
            </a:r>
            <a:endParaRPr lang="id-ID" altLang="x-none" sz="2400" dirty="0"/>
          </a:p>
          <a:p>
            <a:pPr lvl="1" eaLnBrk="1" hangingPunct="1"/>
            <a:r>
              <a:rPr lang="id-ID" altLang="x-none" sz="2400" dirty="0"/>
              <a:t>Segala jenis ?</a:t>
            </a:r>
            <a:endParaRPr sz="2400" dirty="0"/>
          </a:p>
          <a:p>
            <a:pPr lvl="1" eaLnBrk="1" hangingPunct="1"/>
            <a:r>
              <a:rPr lang="id-ID" altLang="x-none" sz="2400" dirty="0"/>
              <a:t>Khusus</a:t>
            </a:r>
            <a:r>
              <a:rPr sz="2400" dirty="0"/>
              <a:t> </a:t>
            </a:r>
            <a:r>
              <a:rPr sz="2400" dirty="0">
                <a:sym typeface="Wingdings" panose="05000000000000000000" pitchFamily="2" charset="2"/>
              </a:rPr>
              <a:t></a:t>
            </a:r>
            <a:r>
              <a:rPr lang="id-ID" altLang="x-none" sz="2400" dirty="0"/>
              <a:t> tergantung: posisi, situasi, kondisi, relasi, ....</a:t>
            </a:r>
            <a:endParaRPr lang="id-ID" altLang="x-none" sz="2400" dirty="0"/>
          </a:p>
          <a:p>
            <a:pPr eaLnBrk="1" hangingPunct="1"/>
            <a:endParaRPr lang="id-ID" altLang="x-none" sz="2400" dirty="0"/>
          </a:p>
        </p:txBody>
      </p:sp>
      <p:sp>
        <p:nvSpPr>
          <p:cNvPr id="11267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lang="en-GB" altLang="x-none" dirty="0"/>
              <a:t>Perolehan informasi</a:t>
            </a:r>
            <a:endParaRPr lang="en-GB" altLang="x-none" dirty="0"/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1403350" y="333375"/>
            <a:ext cx="6878638" cy="4427538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  <a:buNone/>
            </a:pP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Pustaka [ilmiah, semi-ilmiah, populer]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Media massa [cetak, radio, TV]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Lisan [wawancara, telepon]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Tulisan [surat, fax]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Perangkat bantu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Manual [pensil/pena + kertas]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Mesin mekanis [mesin tik]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Alat telekomunikasi</a:t>
            </a:r>
            <a:endParaRPr lang="en-GB" altLang="x-none" dirty="0"/>
          </a:p>
          <a:p>
            <a:pPr lvl="1" eaLnBrk="1" hangingPunct="1">
              <a:lnSpc>
                <a:spcPct val="90000"/>
              </a:lnSpc>
            </a:pPr>
            <a:r>
              <a:rPr lang="en-GB" altLang="x-none" dirty="0"/>
              <a:t>Alat elektronis [komputer</a:t>
            </a:r>
            <a:endParaRPr lang="en-GB" altLang="x-none" dirty="0"/>
          </a:p>
          <a:p>
            <a:pPr eaLnBrk="1" hangingPunct="1">
              <a:lnSpc>
                <a:spcPct val="90000"/>
              </a:lnSpc>
            </a:pPr>
            <a:endParaRPr lang="en-GB" altLang="x-none" dirty="0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685800" y="206375"/>
            <a:ext cx="8207375" cy="827088"/>
          </a:xfrm>
        </p:spPr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Apa yang Membuat Informasi Berguna?</a:t>
            </a:r>
            <a:endParaRPr dirty="0"/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dirty="0"/>
              <a:t>Akurasi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Lengkap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Fleksibel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Dapat dipercaya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Berhubungan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Mudah diakses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Berdasarkan fakta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Tepat waktu</a:t>
            </a:r>
            <a:endParaRPr dirty="0"/>
          </a:p>
          <a:p>
            <a:pPr eaLnBrk="1" hangingPunct="1">
              <a:lnSpc>
                <a:spcPct val="90000"/>
              </a:lnSpc>
            </a:pPr>
            <a:r>
              <a:rPr dirty="0"/>
              <a:t>Tidak terkontaminasi</a:t>
            </a:r>
            <a:endParaRPr dirty="0"/>
          </a:p>
          <a:p>
            <a:pPr eaLnBrk="1" hangingPunct="1">
              <a:lnSpc>
                <a:spcPct val="90000"/>
              </a:lnSpc>
            </a:pPr>
            <a:endParaRPr dirty="0"/>
          </a:p>
        </p:txBody>
      </p:sp>
      <p:sp>
        <p:nvSpPr>
          <p:cNvPr id="13316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48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48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483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483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0483">
                                            <p:txEl>
                                              <p:charRg st="1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483">
                                            <p:txEl>
                                              <p:charRg st="1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42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483">
                                            <p:txEl>
                                              <p:charRg st="42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483">
                                            <p:txEl>
                                              <p:charRg st="42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54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483">
                                            <p:txEl>
                                              <p:charRg st="54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483">
                                            <p:txEl>
                                              <p:charRg st="54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68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483">
                                            <p:txEl>
                                              <p:charRg st="68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483">
                                            <p:txEl>
                                              <p:charRg st="68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8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483">
                                            <p:txEl>
                                              <p:charRg st="8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0483">
                                            <p:txEl>
                                              <p:charRg st="8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98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0483">
                                            <p:txEl>
                                              <p:charRg st="98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0483">
                                            <p:txEl>
                                              <p:charRg st="98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2048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Lingkungan Kerja Saat Ini</a:t>
            </a:r>
            <a:endParaRPr dirty="0"/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Karakteristtik:</a:t>
            </a:r>
            <a:endParaRPr dirty="0"/>
          </a:p>
          <a:p>
            <a:pPr lvl="1" eaLnBrk="1" hangingPunct="1"/>
            <a:r>
              <a:rPr dirty="0"/>
              <a:t>Perubahan yang cepat</a:t>
            </a:r>
            <a:endParaRPr dirty="0"/>
          </a:p>
          <a:p>
            <a:pPr lvl="1" eaLnBrk="1" hangingPunct="1"/>
            <a:r>
              <a:rPr dirty="0"/>
              <a:t>Kompleks</a:t>
            </a:r>
            <a:endParaRPr dirty="0"/>
          </a:p>
          <a:p>
            <a:pPr lvl="1" eaLnBrk="1" hangingPunct="1"/>
            <a:r>
              <a:rPr dirty="0"/>
              <a:t>Ekonomi Global</a:t>
            </a:r>
            <a:endParaRPr dirty="0"/>
          </a:p>
          <a:p>
            <a:pPr lvl="1" eaLnBrk="1" hangingPunct="1"/>
            <a:r>
              <a:rPr dirty="0"/>
              <a:t>Kompetisi Super Ketat</a:t>
            </a:r>
            <a:endParaRPr dirty="0"/>
          </a:p>
          <a:p>
            <a:pPr lvl="1" eaLnBrk="1" hangingPunct="1"/>
            <a:r>
              <a:rPr dirty="0"/>
              <a:t>Berfokus pada Pelayanan</a:t>
            </a:r>
            <a:endParaRPr dirty="0"/>
          </a:p>
          <a:p>
            <a:pPr eaLnBrk="1" hangingPunct="1"/>
            <a:r>
              <a:rPr sz="2800" dirty="0"/>
              <a:t>Saat ini kita diharapkan menghasilkan output lebih banyak tetapi dengan input yang lebih sedikit</a:t>
            </a:r>
            <a:endParaRPr sz="2800" dirty="0"/>
          </a:p>
        </p:txBody>
      </p:sp>
      <p:sp>
        <p:nvSpPr>
          <p:cNvPr id="14340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PENGGUNAAN TI</a:t>
            </a:r>
            <a:endParaRPr dirty="0"/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Banyak organisasi menggunakan TI</a:t>
            </a:r>
            <a:endParaRPr dirty="0"/>
          </a:p>
          <a:p>
            <a:pPr eaLnBrk="1" hangingPunct="1"/>
            <a:r>
              <a:rPr dirty="0"/>
              <a:t>Bahkan, pada kasus-kasus tertentu, solusinya hanya TI</a:t>
            </a:r>
            <a:endParaRPr dirty="0"/>
          </a:p>
          <a:p>
            <a:pPr eaLnBrk="1" hangingPunct="1"/>
            <a:r>
              <a:rPr dirty="0"/>
              <a:t>Oleh karena itu, pengetahuan tentang Teknologi Informasi sangat penting saat ini</a:t>
            </a:r>
            <a:endParaRPr dirty="0"/>
          </a:p>
        </p:txBody>
      </p:sp>
      <p:sp>
        <p:nvSpPr>
          <p:cNvPr id="15364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KOMPONEN TI (1)</a:t>
            </a:r>
            <a:endParaRPr lang="en-GB" altLang="x-none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lang="en-GB" altLang="x-none" sz="2800" dirty="0"/>
              <a:t>Hardware (HW)</a:t>
            </a:r>
            <a:endParaRPr lang="en-GB" altLang="x-none" sz="2800" dirty="0"/>
          </a:p>
          <a:p>
            <a:pPr lvl="1" eaLnBrk="1" hangingPunct="1"/>
            <a:r>
              <a:rPr lang="en-GB" altLang="x-none" sz="2400" dirty="0"/>
              <a:t> CPU, memory, I/O device, interconnector</a:t>
            </a:r>
            <a:endParaRPr lang="en-GB" altLang="x-none" sz="2400" dirty="0"/>
          </a:p>
          <a:p>
            <a:pPr eaLnBrk="1" hangingPunct="1"/>
            <a:r>
              <a:rPr lang="en-GB" altLang="x-none" sz="2800" dirty="0"/>
              <a:t>Software (SW)</a:t>
            </a:r>
            <a:endParaRPr lang="en-GB" altLang="x-none" sz="2800" dirty="0"/>
          </a:p>
          <a:p>
            <a:pPr lvl="1" eaLnBrk="1" hangingPunct="1"/>
            <a:r>
              <a:rPr lang="en-GB" altLang="x-none" sz="2400" dirty="0"/>
              <a:t>OS, package application, user application</a:t>
            </a:r>
            <a:endParaRPr lang="en-GB" altLang="x-none" sz="2400" dirty="0"/>
          </a:p>
          <a:p>
            <a:pPr eaLnBrk="1" hangingPunct="1"/>
            <a:r>
              <a:rPr lang="en-GB" altLang="x-none" sz="2800" dirty="0"/>
              <a:t>Firmware (FW)</a:t>
            </a:r>
            <a:endParaRPr lang="en-GB" altLang="x-none" sz="2800" dirty="0"/>
          </a:p>
          <a:p>
            <a:pPr lvl="1" eaLnBrk="1" hangingPunct="1"/>
            <a:r>
              <a:rPr lang="en-GB" altLang="x-none" sz="2400" dirty="0"/>
              <a:t>instruksi disimpan permanen dalam ROM</a:t>
            </a:r>
            <a:endParaRPr lang="en-GB" altLang="x-none" sz="2400" dirty="0"/>
          </a:p>
          <a:p>
            <a:pPr eaLnBrk="1" hangingPunct="1"/>
            <a:r>
              <a:rPr lang="en-GB" altLang="x-none" sz="2800" dirty="0"/>
              <a:t>Brainware (BW)</a:t>
            </a:r>
            <a:endParaRPr lang="en-GB" altLang="x-none" sz="2800" dirty="0"/>
          </a:p>
          <a:p>
            <a:pPr lvl="1" eaLnBrk="1" hangingPunct="1"/>
            <a:r>
              <a:rPr lang="en-GB" altLang="x-none" sz="2400" dirty="0"/>
              <a:t>end user, programmer, analyst, manager, DBA</a:t>
            </a:r>
            <a:endParaRPr lang="en-GB" altLang="x-none" sz="2400" dirty="0"/>
          </a:p>
          <a:p>
            <a:pPr eaLnBrk="1" hangingPunct="1"/>
            <a:r>
              <a:rPr lang="en-GB" altLang="x-none" sz="2800" dirty="0"/>
              <a:t>Infoware (IW)</a:t>
            </a:r>
            <a:endParaRPr lang="en-GB" altLang="x-none" sz="2800" dirty="0"/>
          </a:p>
          <a:p>
            <a:pPr lvl="1" eaLnBrk="1" hangingPunct="1"/>
            <a:r>
              <a:rPr lang="en-GB" altLang="x-none" sz="2400" dirty="0"/>
              <a:t>user manual, SOP, cyber law</a:t>
            </a:r>
            <a:endParaRPr lang="en-GB" altLang="x-none" sz="2400" dirty="0"/>
          </a:p>
          <a:p>
            <a:pPr eaLnBrk="1" hangingPunct="1"/>
            <a:endParaRPr lang="en-GB" altLang="x-none" sz="2800" dirty="0"/>
          </a:p>
          <a:p>
            <a:pPr eaLnBrk="1" hangingPunct="1"/>
            <a:endParaRPr lang="en-GB" altLang="x-none" sz="2800" dirty="0"/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KOMPONEN TI (2)</a:t>
            </a:r>
            <a:endParaRPr lang="en-GB" altLang="x-none" dirty="0"/>
          </a:p>
        </p:txBody>
      </p:sp>
      <p:pic>
        <p:nvPicPr>
          <p:cNvPr id="17411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24100" y="1892300"/>
            <a:ext cx="6075363" cy="3513138"/>
          </a:xfr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dirty="0"/>
              <a:t>Defining Information</a:t>
            </a:r>
            <a:endParaRPr lang="en-US" altLang="x-none" dirty="0"/>
          </a:p>
        </p:txBody>
      </p:sp>
      <p:sp>
        <p:nvSpPr>
          <p:cNvPr id="30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algn="l" rtl="0" eaLnBrk="1" hangingPunct="1"/>
            <a:r>
              <a:rPr lang="en-US" altLang="x-none" dirty="0"/>
              <a:t>What is Information?</a:t>
            </a:r>
            <a:endParaRPr lang="en-US" altLang="x-none" dirty="0"/>
          </a:p>
          <a:p>
            <a:pPr algn="l" rtl="0" eaLnBrk="1" hangingPunct="1">
              <a:buNone/>
            </a:pPr>
            <a:r>
              <a:rPr lang="en-US" altLang="x-none" dirty="0"/>
              <a:t>Information is any knowledge that comes to our attention. That could be voice, image, text and video </a:t>
            </a:r>
            <a:endParaRPr lang="en-US" altLang="x-none" dirty="0"/>
          </a:p>
          <a:p>
            <a:pPr algn="l" rtl="0" eaLnBrk="1" hangingPunct="1"/>
            <a:r>
              <a:rPr lang="en-US" altLang="x-none" dirty="0"/>
              <a:t>What is data?</a:t>
            </a:r>
            <a:endParaRPr lang="en-US" altLang="x-none" dirty="0"/>
          </a:p>
          <a:p>
            <a:pPr algn="l" rtl="0" eaLnBrk="1" hangingPunct="1">
              <a:buNone/>
            </a:pPr>
            <a:r>
              <a:rPr lang="en-US" altLang="x-none" dirty="0"/>
              <a:t>Data is information when dealing with the machine</a:t>
            </a:r>
            <a:endParaRPr lang="en-US" altLang="x-non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Penggolongan TI Sejak Jaman Purba Sampai Saat Ini</a:t>
            </a:r>
            <a:endParaRPr lang="en-GB" altLang="x-none" dirty="0"/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1908175" y="1484313"/>
            <a:ext cx="6878638" cy="4957762"/>
          </a:xfrm>
        </p:spPr>
        <p:txBody>
          <a:bodyPr vert="horz" wrap="square" lIns="91436" tIns="45718" rIns="91436" bIns="45718" anchor="t" anchorCtr="0"/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r>
              <a:rPr sz="2400" dirty="0"/>
              <a:t>Manual: sangat sederhana, pemakaian alat adalah menggunakan tenaga tangan manusia</a:t>
            </a: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r>
              <a:rPr sz="2400" dirty="0"/>
              <a:t>Mekanik: sudah berbentuk mekanik yang digerakkan dengan tangan secara manual</a:t>
            </a: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r>
              <a:rPr sz="2400" dirty="0"/>
              <a:t>Mekanik Elektronik: peralatan mekanik yang digerakkan secara otomatis oleh motor elektronik</a:t>
            </a: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endParaRPr sz="2400" dirty="0"/>
          </a:p>
          <a:p>
            <a:pPr marL="608330" indent="-608330" eaLnBrk="1" hangingPunct="1">
              <a:lnSpc>
                <a:spcPct val="80000"/>
              </a:lnSpc>
              <a:buFontTx/>
              <a:buAutoNum type="arabicPeriod"/>
            </a:pPr>
            <a:r>
              <a:rPr sz="2400" dirty="0"/>
              <a:t>Elektronik: peralatan yang bekerjanya secara elektronik penuh</a:t>
            </a:r>
            <a:endParaRPr lang="en-GB" altLang="x-none" sz="2400" dirty="0"/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MANUAL</a:t>
            </a:r>
            <a:endParaRPr lang="en-GB" altLang="x-none" dirty="0"/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>
          <a:xfrm>
            <a:off x="1403350" y="836613"/>
            <a:ext cx="7740650" cy="4957762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400" dirty="0"/>
              <a:t>300000 SM 	: Tulang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14000 SM 		: Petroglyphs (Karang)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9000 SM 		: Lempengan Tanah Liat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5000 SM		: Tablet Tanah Liat -&gt; Babylonia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2600 SM 		: Papyrus -&gt; babylonia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2500 SM 		: Abacus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1900 SM		: Stonehenge -&gt; salisbury plain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1200 SM		: Quipus (Tali Bersimpul)-&gt; Peru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400	SM		: Kulit Binatang -&gt;Yunani&amp;Romawi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1150  		: Kertas -&gt; Spanyol (Moors)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1455		: Alat Cetak -&gt;Jerman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1614		: Napier’s Bones -&gt; Scotlandia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1621		: Oughtred’s Slide Rule -&gt; Inggris</a:t>
            </a:r>
            <a:endParaRPr sz="2400" dirty="0"/>
          </a:p>
          <a:p>
            <a:pPr eaLnBrk="1" hangingPunct="1">
              <a:lnSpc>
                <a:spcPct val="80000"/>
              </a:lnSpc>
              <a:buNone/>
            </a:pPr>
            <a:endParaRPr lang="en-GB" altLang="x-none" sz="2400" dirty="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MEKANIK</a:t>
            </a:r>
            <a:endParaRPr lang="en-GB" altLang="x-none" dirty="0"/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>
          <a:xfrm>
            <a:off x="1835150" y="836613"/>
            <a:ext cx="6878638" cy="4957762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200" dirty="0"/>
              <a:t>1623 : Mesin penghitung pertama (Wilhem Schikard, Jerman)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1642 : Pascal’s Machine Aritmethique (Mesin penghitung otomatis pertama)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1666 : Mesin Pengali yang pertama (Sir Samuel Morland)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1673 : Leibnitz’s Calculating Machine (Gottfried Wilhem von Leibnitz, Jerman)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1777 : Logic Demonstrator (Mesin Logika pertama, Charles Mahon)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1804 : Jacuquard’s Loom (Mesin penenun otomatis dengan kartu plong, Joseph Marie Jacquard,Perancis)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1820 : Mesin Penghitung Komersial Pertama (Charles Thomas de Colmar,Inggris)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endParaRPr lang="en-GB" altLang="x-none" sz="2200" dirty="0"/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MEKANIK (2)</a:t>
            </a:r>
            <a:endParaRPr lang="en-GB" altLang="x-none" dirty="0"/>
          </a:p>
        </p:txBody>
      </p:sp>
      <p:sp>
        <p:nvSpPr>
          <p:cNvPr id="215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200" dirty="0"/>
              <a:t>1850 : Mesin Penghitung dengan keyboard (D.D. Parmalee,USA)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1854 : Aljabar Boolean (George S. Boole,Inggris)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1868 : The Adder (mesin penambah ukuran saku,Web,USA)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1869 : Mesin Logika Boolean (William Jevons)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1879 : Mesin Pencatat Kas yang pertama (James Ritty, USA)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1884 : Mesin Penghitung dengan alat cetak pertama (William S. Burroughs,USA)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1893 : Steiger’s Millionare (Mesin penghitung saintifik pertama, Otto Steiger,Jerman)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1911 : Monroe Calculator (Jay Monroe &amp; Frank S. Baldwin,USA)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endParaRPr lang="en-GB" altLang="x-none" sz="2200" dirty="0"/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MEKANIK ELEKTRONIK</a:t>
            </a:r>
            <a:endParaRPr lang="en-GB" altLang="x-none" dirty="0"/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400" dirty="0"/>
              <a:t>1890 : mesin tabulasi kartu plong mekanik-elektronik yang pertama (digunakan untuk membantu sensus penduduk,Dr. Hernan Hollerith, USA, Cikal Bakal IBM)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1920 : mesin penghitung otomatis pertama (mesin pengambil keputusan,Leonardo Torres y Quevedo, Spanyol)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1931 : Komputer Analog Pertama (untuk memecahkan permasalahan differensial,disebut dengan Differensial Analyzer,Dr. Vannevar Bush,MIT)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1938 : Mesin hitung mekanik-elektronik pertama (untuk perhitungan teknik,disebut dengan Complex Calculator,George R. Stibitz, Bell Laboratories)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endParaRPr lang="en-GB" altLang="x-none" sz="2000" dirty="0"/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ELEKTRONIK</a:t>
            </a:r>
            <a:endParaRPr lang="en-GB" altLang="x-none" dirty="0"/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800" dirty="0"/>
              <a:t>1942 : Komputer digital elektronik pertama (Atanasoff-Berry Computer, John V. Atanasoff &amp; Clifford Berry,IOWA State College)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1944 : Hardvard Mark I ASCC (melakukan operasi aritmatika dan logika secara otomatis,dibuat IBM, Prof. Howard Aiken,Harvard University)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Komputer Generasi Pertama (1946-1959)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Komputer Generasi Kedua (1959-1964)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Komputer Generasi Ketiga (1964-1970)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Komputer Generasi Keempat (Mulai 1970)</a:t>
            </a:r>
            <a:endParaRPr sz="2800" dirty="0"/>
          </a:p>
          <a:p>
            <a:pPr eaLnBrk="1" hangingPunct="1">
              <a:lnSpc>
                <a:spcPct val="90000"/>
              </a:lnSpc>
            </a:pPr>
            <a:endParaRPr lang="en-GB" altLang="x-none" sz="2400" dirty="0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</a:t>
            </a:r>
            <a:endParaRPr lang="en-GB" altLang="x-none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1908175" y="836613"/>
            <a:ext cx="6878638" cy="4957762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400" dirty="0"/>
              <a:t>Menggunakan tabung hampa udara (</a:t>
            </a:r>
            <a:r>
              <a:rPr sz="2400" i="1" dirty="0"/>
              <a:t>vacuum tube</a:t>
            </a:r>
            <a:r>
              <a:rPr sz="2400" dirty="0"/>
              <a:t>)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Program hanya dapat dibuat dengan bahasa mesin.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Berukuran fisik sangat besar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Menggunakan konsep </a:t>
            </a:r>
            <a:r>
              <a:rPr sz="2400" i="1" dirty="0"/>
              <a:t>stored-program</a:t>
            </a:r>
            <a:r>
              <a:rPr sz="2400" dirty="0"/>
              <a:t> dengan memori utamanya adalah </a:t>
            </a:r>
            <a:r>
              <a:rPr sz="2400" i="1" dirty="0"/>
              <a:t>magnetic core storage</a:t>
            </a:r>
            <a:r>
              <a:rPr sz="2400" dirty="0"/>
              <a:t>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Menggunakan simpanan luar </a:t>
            </a:r>
            <a:r>
              <a:rPr sz="2400" i="1" dirty="0"/>
              <a:t>magnetic tape</a:t>
            </a:r>
            <a:r>
              <a:rPr sz="2400" dirty="0"/>
              <a:t> dan </a:t>
            </a:r>
            <a:r>
              <a:rPr sz="2400" i="1" dirty="0"/>
              <a:t>magnetic disk</a:t>
            </a:r>
            <a:r>
              <a:rPr sz="2400" dirty="0"/>
              <a:t>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Cepat panas, sehingga memerlukan pendingin.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Prosesnya kurang cepat.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Membutuhkan daya listrik yang besar.</a:t>
            </a:r>
            <a:endParaRPr sz="2400" dirty="0"/>
          </a:p>
          <a:p>
            <a:pPr eaLnBrk="1" hangingPunct="1">
              <a:lnSpc>
                <a:spcPct val="90000"/>
              </a:lnSpc>
            </a:pPr>
            <a:r>
              <a:rPr sz="2400" dirty="0"/>
              <a:t>Orientasi utama untuk aplikasi bisnis.</a:t>
            </a:r>
            <a:endParaRPr lang="en-GB" altLang="x-none" sz="2000" dirty="0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lang="en-GB" altLang="x-none" dirty="0"/>
              <a:t>Contoh Komputer Generasi I</a:t>
            </a:r>
            <a:endParaRPr lang="en-GB" altLang="x-none" dirty="0"/>
          </a:p>
        </p:txBody>
      </p:sp>
      <p:pic>
        <p:nvPicPr>
          <p:cNvPr id="25603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343275" y="1169988"/>
            <a:ext cx="4037013" cy="4957762"/>
          </a:xfrm>
        </p:spPr>
      </p:pic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</a:t>
            </a:r>
            <a:endParaRPr lang="en-GB" altLang="x-none" dirty="0"/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800" dirty="0"/>
              <a:t>Pada tahun 1948, penemuan transistor sangat mempengaruhi perkembangan komputer. Transistor menggantikan tabung hampa udara di televisi, radio, dan komputer. Akibatnya, ukuran mesin-mesin elektrik berkurang drastis.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Transistor mulai digunakan di dalam komputer mulai pada tahun 1956. Penemuan lain yang berupa pengembangan memori inti-magnetik membantu pengembangan komputer generasi kedua yang lebih kecil, lebih cepat, lebih dapat diandalkan, dan lebih hemat energi dibanding para pendahulunya. 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endParaRPr lang="en-GB" altLang="x-none" sz="2400" dirty="0"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685800" y="206375"/>
            <a:ext cx="7772400" cy="630238"/>
          </a:xfrm>
        </p:spPr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 (2)</a:t>
            </a:r>
            <a:endParaRPr lang="en-GB" altLang="x-none" dirty="0"/>
          </a:p>
        </p:txBody>
      </p:sp>
      <p:sp>
        <p:nvSpPr>
          <p:cNvPr id="27651" name="Rectangle 3"/>
          <p:cNvSpPr>
            <a:spLocks noGrp="1"/>
          </p:cNvSpPr>
          <p:nvPr>
            <p:ph idx="1"/>
          </p:nvPr>
        </p:nvSpPr>
        <p:spPr>
          <a:xfrm>
            <a:off x="1763713" y="765175"/>
            <a:ext cx="7056437" cy="4957763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200" dirty="0"/>
              <a:t>Menggantikan bahasa mesin dengan bahasa assembly. Bahasa assembly adalah bahasa yang menggunakan singkatan-singkatan untuk menggantikan kode biner.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Komputer-komputer generasi kedua ini merupakan komputer yang sepenuhnya menggunakan transistor untuk sirkuitnya, dikembangkan di Bell Laboratories oleh John Bardeen, William Shockley dan Walter Brattain pada tahun 1947. 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Beberapa bahasa pemrograman tingkat tinggi mulai bermunculan, seperti Common Business-Oriented Language (COBOL), Formula Translator (FORTRAN), Algorithmic Language (ALGOL).</a:t>
            </a:r>
            <a:endParaRPr sz="2200" dirty="0"/>
          </a:p>
          <a:p>
            <a:pPr eaLnBrk="1" hangingPunct="1">
              <a:lnSpc>
                <a:spcPct val="90000"/>
              </a:lnSpc>
            </a:pPr>
            <a:r>
              <a:rPr sz="2200" dirty="0"/>
              <a:t>Kapasitas memori utama sudah cukup besar (magnetic core storage) sampai puluhan ribu karakter.</a:t>
            </a:r>
            <a:endParaRPr sz="2200" dirty="0"/>
          </a:p>
          <a:p>
            <a:pPr eaLnBrk="1" hangingPunct="1">
              <a:lnSpc>
                <a:spcPct val="90000"/>
              </a:lnSpc>
              <a:buNone/>
            </a:pPr>
            <a:endParaRPr sz="2200" dirty="0"/>
          </a:p>
          <a:p>
            <a:pPr eaLnBrk="1" hangingPunct="1">
              <a:lnSpc>
                <a:spcPct val="80000"/>
              </a:lnSpc>
            </a:pPr>
            <a:endParaRPr lang="en-GB" altLang="x-none" sz="2200" dirty="0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 (3)</a:t>
            </a:r>
            <a:endParaRPr lang="en-GB" altLang="x-none" dirty="0"/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xfrm>
            <a:off x="1908175" y="836613"/>
            <a:ext cx="6878638" cy="4957762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90000"/>
              </a:lnSpc>
            </a:pPr>
            <a:r>
              <a:rPr sz="2800" dirty="0"/>
              <a:t>Simpanan luar magnetic tape dan magnetic disk yang berbentuk removable disk atau disk pack.</a:t>
            </a:r>
            <a:endParaRPr sz="2800" dirty="0"/>
          </a:p>
          <a:p>
            <a:pPr eaLnBrk="1" hangingPunct="1">
              <a:lnSpc>
                <a:spcPct val="90000"/>
              </a:lnSpc>
            </a:pPr>
            <a:r>
              <a:rPr sz="2700" dirty="0"/>
              <a:t>Mampu memproses secara real-time (karena simpanan luar yang bersifat direct access) dan time-sharing.</a:t>
            </a:r>
            <a:endParaRPr sz="2700" dirty="0"/>
          </a:p>
          <a:p>
            <a:pPr eaLnBrk="1" hangingPunct="1">
              <a:lnSpc>
                <a:spcPct val="90000"/>
              </a:lnSpc>
            </a:pPr>
            <a:r>
              <a:rPr sz="2700" dirty="0"/>
              <a:t>Ukuran fisik lebih kecil dibanding pendahulunya.</a:t>
            </a:r>
            <a:endParaRPr sz="2700" dirty="0"/>
          </a:p>
          <a:p>
            <a:pPr eaLnBrk="1" hangingPunct="1">
              <a:lnSpc>
                <a:spcPct val="90000"/>
              </a:lnSpc>
            </a:pPr>
            <a:r>
              <a:rPr sz="2700" dirty="0"/>
              <a:t>Proses operasi sudah cepat, sampai jutaan operasi/detik.</a:t>
            </a:r>
            <a:endParaRPr sz="2700" dirty="0"/>
          </a:p>
          <a:p>
            <a:pPr eaLnBrk="1" hangingPunct="1">
              <a:lnSpc>
                <a:spcPct val="90000"/>
              </a:lnSpc>
            </a:pPr>
            <a:r>
              <a:rPr sz="2700" dirty="0"/>
              <a:t>Daya listrik lebih sedikit.</a:t>
            </a:r>
            <a:endParaRPr sz="2700" dirty="0"/>
          </a:p>
          <a:p>
            <a:pPr eaLnBrk="1" hangingPunct="1">
              <a:lnSpc>
                <a:spcPct val="90000"/>
              </a:lnSpc>
            </a:pPr>
            <a:r>
              <a:rPr sz="2700" dirty="0"/>
              <a:t>Tidak hanya berorientasi pada aplikasi bisnis, tetapi sudah pada aplikasi teknik.</a:t>
            </a:r>
            <a:endParaRPr lang="en-GB" altLang="x-none" sz="2700" dirty="0"/>
          </a:p>
          <a:p>
            <a:pPr eaLnBrk="1" hangingPunct="1">
              <a:lnSpc>
                <a:spcPct val="80000"/>
              </a:lnSpc>
            </a:pPr>
            <a:endParaRPr lang="en-GB" altLang="x-none" sz="2000" dirty="0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lang="en-GB" altLang="x-none" dirty="0"/>
              <a:t>Contoh Komputer Generasi II</a:t>
            </a:r>
            <a:endParaRPr lang="en-GB" altLang="x-none" dirty="0"/>
          </a:p>
        </p:txBody>
      </p:sp>
      <p:pic>
        <p:nvPicPr>
          <p:cNvPr id="29699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105150" y="2058988"/>
            <a:ext cx="4513263" cy="3179762"/>
          </a:xfrm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III</a:t>
            </a:r>
            <a:endParaRPr lang="en-GB" altLang="x-none" dirty="0"/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1835150" y="919163"/>
            <a:ext cx="6878638" cy="4957762"/>
          </a:xfrm>
        </p:spPr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200" dirty="0"/>
              <a:t>Transistor menghasilkan panas yang cukup besar, berpotensi merusak bagian-bagian internal komputer. 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r>
              <a:rPr sz="2200" dirty="0"/>
              <a:t>Jack Kilby, seorang insinyur di Texas Instruments, mengembangkan sirkuit terintegrasi (IC, integrated circuit) di tahun 1958. 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r>
              <a:rPr sz="2200" dirty="0"/>
              <a:t>IC mengkombinasikan tiga komponen elektronik dalam sebuah piringan silikon kecil yang terbuat dari pasir kuarsa. 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r>
              <a:rPr sz="2200" dirty="0"/>
              <a:t>Para ilmuwan kemudian berhasil memasukkan lebih banyak komponen ke dalam suatu chip tunggal yang disebut semikonduktor.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r>
              <a:rPr sz="2200" dirty="0"/>
              <a:t>Penggunaan sistem operasi (operating system) yang memungkinkan mesin untuk menjalankan berbagai program yang berbeda secara serentak (multiprogramming) dan dapat memproses sejumlah data dari sumber-sumber berbeda pada waktu bersamaan (multiprocessing)</a:t>
            </a:r>
            <a:endParaRPr sz="2200" dirty="0"/>
          </a:p>
          <a:p>
            <a:pPr eaLnBrk="1" hangingPunct="1">
              <a:lnSpc>
                <a:spcPct val="80000"/>
              </a:lnSpc>
            </a:pPr>
            <a:endParaRPr lang="en-GB" altLang="x-none" sz="2000" dirty="0"/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III (2)</a:t>
            </a:r>
            <a:endParaRPr lang="en-GB" altLang="x-none" dirty="0"/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800" dirty="0"/>
              <a:t>Lebih cepat dan lebih tepat. Kecepatannya hampir 10000 kali dari komputer generasi pertama, dengan ukuran microseconds bahkan nanoseconds.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Kapasitas memori lebih besar, sampai ratusan ribu karakter.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Simpanan luar yang bersifat random access.</a:t>
            </a:r>
            <a:endParaRPr sz="2800" dirty="0"/>
          </a:p>
          <a:p>
            <a:pPr eaLnBrk="1" hangingPunct="1">
              <a:lnSpc>
                <a:spcPct val="80000"/>
              </a:lnSpc>
            </a:pPr>
            <a:r>
              <a:rPr sz="2800" dirty="0"/>
              <a:t>Listrik yang lebih hemat.</a:t>
            </a:r>
            <a:endParaRPr sz="2800" dirty="0"/>
          </a:p>
          <a:p>
            <a:pPr eaLnBrk="1" hangingPunct="1">
              <a:lnSpc>
                <a:spcPct val="80000"/>
              </a:lnSpc>
              <a:buNone/>
            </a:pPr>
            <a:endParaRPr lang="en-GB" altLang="x-none" sz="2400" dirty="0"/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III (3)</a:t>
            </a:r>
            <a:endParaRPr lang="en-GB" altLang="x-none" dirty="0"/>
          </a:p>
        </p:txBody>
      </p:sp>
      <p:sp>
        <p:nvSpPr>
          <p:cNvPr id="327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800" dirty="0"/>
              <a:t>Alat-alat input output menggunakan visual display terminal (menampilkan gambar dan grafik), dapat menerima dan mengeluarkan suara, penggunaan alat pembaca tinta magnetik. </a:t>
            </a:r>
            <a:endParaRPr sz="2600" dirty="0"/>
          </a:p>
          <a:p>
            <a:pPr eaLnBrk="1" hangingPunct="1"/>
            <a:r>
              <a:rPr sz="2600" dirty="0"/>
              <a:t>Harga yang semakin murah.</a:t>
            </a:r>
            <a:endParaRPr sz="2600" dirty="0"/>
          </a:p>
          <a:p>
            <a:pPr eaLnBrk="1" hangingPunct="1"/>
            <a:r>
              <a:rPr sz="2600" dirty="0"/>
              <a:t>Mampu melakukan komunikasi data dari satu komputer dengan komputer lain, lewat komunikasi telepon.</a:t>
            </a:r>
            <a:endParaRPr lang="en-GB" altLang="x-none" sz="2600" dirty="0"/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KOMPUTER GENERASI IV</a:t>
            </a:r>
            <a:endParaRPr lang="en-GB" altLang="x-none" dirty="0"/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>
              <a:lnSpc>
                <a:spcPct val="80000"/>
              </a:lnSpc>
            </a:pPr>
            <a:r>
              <a:rPr sz="2400" dirty="0"/>
              <a:t>Setelah IC, tujuan pengembangan menjadi lebih jelas: mengecilkan ukuran sirkuit dan komponen-komponen elektrik.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Large Scale Integration (LSI) dapat memuat ratusan komponen dalam sebuah chip. 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Pada tahun 1980-an, Very Large Scale Integration (VLSI) memuat ribuan komponen dalam sebuah chip tunggal.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r>
              <a:rPr sz="2400" dirty="0"/>
              <a:t>Ultra-Large Scale Integration (ULSI) meningkatkan jumlah tersebut menjadi jutaan. Kemampuan untuk memasang sedemikian banyak komponen dalam suatu keping yang berukuran setengah keping uang logam mendorong turunnya harga dan ukuran komputer. </a:t>
            </a:r>
            <a:endParaRPr sz="2400" dirty="0"/>
          </a:p>
          <a:p>
            <a:pPr eaLnBrk="1" hangingPunct="1">
              <a:lnSpc>
                <a:spcPct val="80000"/>
              </a:lnSpc>
            </a:pPr>
            <a:endParaRPr lang="en-GB" altLang="x-none" sz="2000" dirty="0"/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KLASIFIKASI KOMPUTER</a:t>
            </a:r>
            <a:endParaRPr lang="en-GB" altLang="x-none" dirty="0"/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lang="en-GB" altLang="x-none" dirty="0"/>
              <a:t> Mikrokomputer</a:t>
            </a:r>
            <a:endParaRPr lang="en-GB" altLang="x-none" dirty="0"/>
          </a:p>
          <a:p>
            <a:pPr eaLnBrk="1" hangingPunct="1"/>
            <a:r>
              <a:rPr lang="en-GB" altLang="x-none" dirty="0"/>
              <a:t> Minikomputer</a:t>
            </a:r>
            <a:endParaRPr lang="en-GB" altLang="x-none" dirty="0"/>
          </a:p>
          <a:p>
            <a:pPr eaLnBrk="1" hangingPunct="1"/>
            <a:r>
              <a:rPr lang="en-GB" altLang="x-none" dirty="0"/>
              <a:t> Mainframe</a:t>
            </a:r>
            <a:endParaRPr lang="en-GB" altLang="x-none" dirty="0"/>
          </a:p>
          <a:p>
            <a:pPr eaLnBrk="1" hangingPunct="1"/>
            <a:r>
              <a:rPr lang="en-GB" altLang="x-none" dirty="0"/>
              <a:t> Superkomputer</a:t>
            </a:r>
            <a:endParaRPr lang="en-GB" altLang="x-none" dirty="0"/>
          </a:p>
          <a:p>
            <a:pPr eaLnBrk="1" hangingPunct="1"/>
            <a:endParaRPr lang="en-GB" altLang="x-none" dirty="0"/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Apakah Komputer?</a:t>
            </a:r>
            <a:endParaRPr dirty="0"/>
          </a:p>
        </p:txBody>
      </p:sp>
      <p:grpSp>
        <p:nvGrpSpPr>
          <p:cNvPr id="2" name="Group 45"/>
          <p:cNvGrpSpPr/>
          <p:nvPr/>
        </p:nvGrpSpPr>
        <p:grpSpPr>
          <a:xfrm>
            <a:off x="2876550" y="4137025"/>
            <a:ext cx="4038600" cy="2057400"/>
            <a:chOff x="1344" y="2928"/>
            <a:chExt cx="2544" cy="1296"/>
          </a:xfrm>
        </p:grpSpPr>
        <p:sp>
          <p:nvSpPr>
            <p:cNvPr id="35851" name="AutoShape 17"/>
            <p:cNvSpPr/>
            <p:nvPr/>
          </p:nvSpPr>
          <p:spPr>
            <a:xfrm>
              <a:off x="1344" y="2928"/>
              <a:ext cx="2496" cy="1296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808000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35852" name="Rectangle 19"/>
            <p:cNvSpPr/>
            <p:nvPr/>
          </p:nvSpPr>
          <p:spPr>
            <a:xfrm>
              <a:off x="1392" y="3312"/>
              <a:ext cx="2496" cy="56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20000"/>
                </a:spcBef>
                <a:buClr>
                  <a:srgbClr val="D94439"/>
                </a:buClr>
                <a:buFont typeface="Wingdings" panose="05000000000000000000" pitchFamily="2" charset="2"/>
              </a:pPr>
              <a:r>
                <a:rPr b="0" dirty="0">
                  <a:solidFill>
                    <a:srgbClr val="FFFFCC"/>
                  </a:solidFill>
                  <a:latin typeface="Times New Roman" panose="02020603050405020304" pitchFamily="18" charset="0"/>
                </a:rPr>
                <a:t>Menciptakan dan menyimpan </a:t>
              </a:r>
              <a:endParaRPr b="0" dirty="0">
                <a:solidFill>
                  <a:srgbClr val="FFFFCC"/>
                </a:solidFill>
                <a:latin typeface="Times New Roman" panose="02020603050405020304" pitchFamily="18" charset="0"/>
              </a:endParaRPr>
            </a:p>
            <a:p>
              <a:pPr>
                <a:spcBef>
                  <a:spcPct val="20000"/>
                </a:spcBef>
                <a:buClr>
                  <a:srgbClr val="D94439"/>
                </a:buClr>
                <a:buFont typeface="Wingdings" panose="05000000000000000000" pitchFamily="2" charset="2"/>
              </a:pPr>
              <a:r>
                <a:rPr b="0" dirty="0">
                  <a:solidFill>
                    <a:srgbClr val="FFFFCC"/>
                  </a:solidFill>
                  <a:latin typeface="Times New Roman" panose="02020603050405020304" pitchFamily="18" charset="0"/>
                </a:rPr>
                <a:t>hasilnya</a:t>
              </a:r>
              <a:endParaRPr b="0" dirty="0">
                <a:solidFill>
                  <a:srgbClr val="FFFF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209" name="Rectangle 41"/>
          <p:cNvSpPr/>
          <p:nvPr/>
        </p:nvSpPr>
        <p:spPr>
          <a:xfrm>
            <a:off x="304800" y="1125538"/>
            <a:ext cx="88392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Peralatan elektronik yang dioperasikan dibawah kendali Instruksi-instruksi yang tersimpan di dalam memorinya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endParaRPr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39"/>
          <p:cNvGrpSpPr/>
          <p:nvPr/>
        </p:nvGrpSpPr>
        <p:grpSpPr>
          <a:xfrm>
            <a:off x="4464050" y="2133600"/>
            <a:ext cx="4572000" cy="2362200"/>
            <a:chOff x="2640" y="1584"/>
            <a:chExt cx="2880" cy="1488"/>
          </a:xfrm>
        </p:grpSpPr>
        <p:sp>
          <p:nvSpPr>
            <p:cNvPr id="35849" name="AutoShape 10"/>
            <p:cNvSpPr/>
            <p:nvPr/>
          </p:nvSpPr>
          <p:spPr>
            <a:xfrm>
              <a:off x="2832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2640" y="1824"/>
              <a:ext cx="2880" cy="116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914400" marR="0" lvl="2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Pemrosesan data menjadi </a:t>
              </a:r>
              <a:r>
                <a:rPr kumimoji="1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F9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informasi</a:t>
              </a: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9F9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914400" marR="0" lvl="2" indent="0" algn="l" defTabSz="914400" rtl="0" eaLnBrk="0" fontAlgn="base" latinLnBrk="0" hangingPunct="0">
                <a:lnSpc>
                  <a:spcPts val="22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Symbol" panose="05050102010706020507" pitchFamily="18" charset="2"/>
                <a:buNone/>
                <a:defRPr/>
              </a:pPr>
              <a:r>
                <a: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Data diorganisasikan, dibuat </a:t>
              </a: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914400" marR="0" lvl="2" indent="0" algn="l" defTabSz="914400" rtl="0" eaLnBrk="0" fontAlgn="base" latinLnBrk="0" hangingPunct="0">
                <a:lnSpc>
                  <a:spcPts val="22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Symbol" panose="05050102010706020507" pitchFamily="18" charset="2"/>
                <a:buNone/>
                <a:defRPr/>
              </a:pPr>
              <a:r>
                <a: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lebih berarti, dan lebih berguna</a:t>
              </a: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1371600" marR="0" lvl="3" indent="0" algn="l" defTabSz="914400" rtl="0" eaLnBrk="0" fontAlgn="base" latinLnBrk="0" hangingPunct="0">
                <a:lnSpc>
                  <a:spcPts val="22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Symbol" panose="05050102010706020507" pitchFamily="18" charset="2"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450850" y="2133600"/>
            <a:ext cx="4343400" cy="2362200"/>
            <a:chOff x="96" y="1584"/>
            <a:chExt cx="2736" cy="1488"/>
          </a:xfrm>
        </p:grpSpPr>
        <p:sp>
          <p:nvSpPr>
            <p:cNvPr id="35847" name="AutoShape 13"/>
            <p:cNvSpPr/>
            <p:nvPr/>
          </p:nvSpPr>
          <p:spPr>
            <a:xfrm>
              <a:off x="336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993366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>
              <a:off x="96" y="1968"/>
              <a:ext cx="2544" cy="76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914400" marR="0" lvl="2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Menerima</a:t>
              </a:r>
              <a:r>
                <a: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</a:t>
              </a:r>
              <a:r>
                <a:rPr kumimoji="1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F9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data</a:t>
              </a: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9F9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914400" marR="0" lvl="2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D94439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Data mentah (fakta) gambar, dan simbol</a:t>
              </a: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>
                <a:solidFill>
                  <a:srgbClr val="D94439"/>
                </a:solidFill>
              </a:rPr>
              <a:t>Siklus Pemrosesan</a:t>
            </a:r>
            <a:endParaRPr dirty="0">
              <a:solidFill>
                <a:srgbClr val="D94439"/>
              </a:solidFill>
            </a:endParaRPr>
          </a:p>
        </p:txBody>
      </p:sp>
      <p:sp>
        <p:nvSpPr>
          <p:cNvPr id="9228" name="Rectangle 12"/>
          <p:cNvSpPr/>
          <p:nvPr/>
        </p:nvSpPr>
        <p:spPr>
          <a:xfrm>
            <a:off x="304800" y="1547813"/>
            <a:ext cx="8585200" cy="27193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Input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Proses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Output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Penyimpanan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Komunikasi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30" name="Picture 14" descr="Fig01-000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62400" y="1676400"/>
            <a:ext cx="3186113" cy="4648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charRg st="6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8">
                                            <p:txEl>
                                              <p:charRg st="6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charRg st="13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28">
                                            <p:txEl>
                                              <p:charRg st="13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charRg st="2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28">
                                            <p:txEl>
                                              <p:charRg st="2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charRg st="32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28">
                                            <p:txEl>
                                              <p:charRg st="32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bldLvl="2" advAuto="100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26" name="Picture 62" descr="Fig01-000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63938" y="1785938"/>
            <a:ext cx="5275263" cy="4213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7891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(1)</a:t>
            </a:r>
            <a:endParaRPr dirty="0"/>
          </a:p>
        </p:txBody>
      </p:sp>
      <p:sp>
        <p:nvSpPr>
          <p:cNvPr id="1126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475773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Peralatan Input</a:t>
            </a:r>
            <a:r>
              <a:rPr dirty="0"/>
              <a:t> (</a:t>
            </a:r>
            <a:r>
              <a:rPr i="1" dirty="0"/>
              <a:t>input device</a:t>
            </a:r>
            <a:r>
              <a:rPr dirty="0"/>
              <a:t>)?</a:t>
            </a:r>
            <a:endParaRPr sz="2800" dirty="0"/>
          </a:p>
        </p:txBody>
      </p:sp>
      <p:sp>
        <p:nvSpPr>
          <p:cNvPr id="11287" name="Rectangle 23"/>
          <p:cNvSpPr/>
          <p:nvPr/>
        </p:nvSpPr>
        <p:spPr>
          <a:xfrm>
            <a:off x="287338" y="2276475"/>
            <a:ext cx="3276600" cy="170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  Hardware yang di 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lvl="1" indent="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digunakan untuk memasukkan data dan instruksi</a:t>
            </a: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97" name="AutoShape 33"/>
          <p:cNvSpPr/>
          <p:nvPr/>
        </p:nvSpPr>
        <p:spPr>
          <a:xfrm rot="919484">
            <a:off x="3429000" y="3271838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1298" name="AutoShape 34"/>
          <p:cNvSpPr/>
          <p:nvPr/>
        </p:nvSpPr>
        <p:spPr>
          <a:xfrm rot="9261837">
            <a:off x="6858000" y="1752600"/>
            <a:ext cx="998538" cy="261938"/>
          </a:xfrm>
          <a:prstGeom prst="rightArrow">
            <a:avLst>
              <a:gd name="adj1" fmla="val 50000"/>
              <a:gd name="adj2" fmla="val 95302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1299" name="AutoShape 35"/>
          <p:cNvSpPr/>
          <p:nvPr/>
        </p:nvSpPr>
        <p:spPr>
          <a:xfrm rot="685071">
            <a:off x="4005263" y="396240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1300" name="AutoShape 36"/>
          <p:cNvSpPr/>
          <p:nvPr/>
        </p:nvSpPr>
        <p:spPr>
          <a:xfrm>
            <a:off x="6324600" y="3810000"/>
            <a:ext cx="228600" cy="6858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1301" name="AutoShape 37"/>
          <p:cNvSpPr/>
          <p:nvPr/>
        </p:nvSpPr>
        <p:spPr>
          <a:xfrm rot="-8042411">
            <a:off x="3538538" y="550545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1302" name="AutoShape 38"/>
          <p:cNvSpPr/>
          <p:nvPr/>
        </p:nvSpPr>
        <p:spPr>
          <a:xfrm rot="-1082869">
            <a:off x="4859338" y="5661025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7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0"/>
                            </p:stCondLst>
                            <p:childTnLst>
                              <p:par>
                                <p:cTn id="46" presetID="1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dvAuto="1000" build="p"/>
      <p:bldP spid="11287" grpId="0"/>
      <p:bldP spid="11297" grpId="0" bldLvl="0" animBg="1"/>
      <p:bldP spid="11298" grpId="0" bldLvl="0" animBg="1"/>
      <p:bldP spid="11299" grpId="0" bldLvl="0" animBg="1"/>
      <p:bldP spid="11300" grpId="0" bldLvl="0" animBg="1"/>
      <p:bldP spid="11301" grpId="0" bldLvl="0" animBg="1"/>
      <p:bldP spid="1130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dirty="0"/>
              <a:t>What Counts as information </a:t>
            </a:r>
            <a:endParaRPr lang="en-US" altLang="x-none" dirty="0"/>
          </a:p>
        </p:txBody>
      </p:sp>
      <p:pic>
        <p:nvPicPr>
          <p:cNvPr id="4099" name="Picture 4" descr="scan0005"/>
          <p:cNvPicPr>
            <a:picLocks noChangeAspect="1"/>
          </p:cNvPicPr>
          <p:nvPr/>
        </p:nvPicPr>
        <p:blipFill>
          <a:blip r:embed="rId1"/>
          <a:srcRect l="3392" t="4857" r="11803" b="4486"/>
          <a:stretch>
            <a:fillRect/>
          </a:stretch>
        </p:blipFill>
        <p:spPr>
          <a:xfrm>
            <a:off x="2438400" y="1676400"/>
            <a:ext cx="3946525" cy="441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84" name="Picture 72" descr="Fig01-000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9000" y="2095500"/>
            <a:ext cx="5410200" cy="4213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8915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(2)</a:t>
            </a:r>
            <a:endParaRPr dirty="0"/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610600" cy="5857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Peralatan Output (</a:t>
            </a:r>
            <a:r>
              <a:rPr i="1" dirty="0">
                <a:solidFill>
                  <a:schemeClr val="bg2"/>
                </a:solidFill>
              </a:rPr>
              <a:t>output device</a:t>
            </a:r>
            <a:r>
              <a:rPr dirty="0">
                <a:solidFill>
                  <a:srgbClr val="D94439"/>
                </a:solidFill>
              </a:rPr>
              <a:t>)</a:t>
            </a:r>
            <a:r>
              <a:rPr dirty="0"/>
              <a:t>?</a:t>
            </a:r>
            <a:endParaRPr dirty="0"/>
          </a:p>
          <a:p>
            <a:pPr marL="609600" lvl="1" indent="-495300" eaLnBrk="1" hangingPunct="1"/>
            <a:endParaRPr dirty="0"/>
          </a:p>
        </p:txBody>
      </p:sp>
      <p:sp>
        <p:nvSpPr>
          <p:cNvPr id="13334" name="Rectangle 22"/>
          <p:cNvSpPr/>
          <p:nvPr/>
        </p:nvSpPr>
        <p:spPr>
          <a:xfrm>
            <a:off x="468313" y="2305050"/>
            <a:ext cx="3276600" cy="170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  Hardware yang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lvl="1" indent="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menyampaikan information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ke user</a:t>
            </a: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6" name="AutoShape 24"/>
          <p:cNvSpPr/>
          <p:nvPr/>
        </p:nvSpPr>
        <p:spPr>
          <a:xfrm rot="-1361010">
            <a:off x="5943600" y="541020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3337" name="AutoShape 25"/>
          <p:cNvSpPr/>
          <p:nvPr/>
        </p:nvSpPr>
        <p:spPr>
          <a:xfrm rot="1241727">
            <a:off x="3124200" y="236220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3339" name="AutoShape 27"/>
          <p:cNvSpPr/>
          <p:nvPr/>
        </p:nvSpPr>
        <p:spPr>
          <a:xfrm rot="-9569993">
            <a:off x="7696200" y="1676400"/>
            <a:ext cx="228600" cy="838200"/>
          </a:xfrm>
          <a:prstGeom prst="upArrow">
            <a:avLst>
              <a:gd name="adj1" fmla="val 50000"/>
              <a:gd name="adj2" fmla="val 91666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3340" name="AutoShape 28"/>
          <p:cNvSpPr/>
          <p:nvPr/>
        </p:nvSpPr>
        <p:spPr>
          <a:xfrm rot="-1122824">
            <a:off x="5105400" y="1524000"/>
            <a:ext cx="228600" cy="838200"/>
          </a:xfrm>
          <a:prstGeom prst="downArrow">
            <a:avLst>
              <a:gd name="adj1" fmla="val 50000"/>
              <a:gd name="adj2" fmla="val 91666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dvAuto="1000" build="p"/>
      <p:bldP spid="13334" grpId="0"/>
      <p:bldP spid="13336" grpId="0" bldLvl="0" animBg="1"/>
      <p:bldP spid="13337" grpId="0" bldLvl="0" animBg="1"/>
      <p:bldP spid="13339" grpId="0" bldLvl="0" animBg="1"/>
      <p:bldP spid="1334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83" name="Picture 23" descr="Fig01-000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9000" y="1785938"/>
            <a:ext cx="5410200" cy="4213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9939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(3)</a:t>
            </a:r>
            <a:endParaRPr dirty="0"/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2200"/>
            <a:ext cx="8585200" cy="533400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system unit</a:t>
            </a:r>
            <a:r>
              <a:rPr dirty="0"/>
              <a:t>?</a:t>
            </a:r>
            <a:endParaRPr dirty="0"/>
          </a:p>
        </p:txBody>
      </p:sp>
      <p:sp>
        <p:nvSpPr>
          <p:cNvPr id="15374" name="AutoShape 14"/>
          <p:cNvSpPr/>
          <p:nvPr/>
        </p:nvSpPr>
        <p:spPr>
          <a:xfrm rot="-9569993">
            <a:off x="7010400" y="1143000"/>
            <a:ext cx="354013" cy="1295400"/>
          </a:xfrm>
          <a:prstGeom prst="upArrow">
            <a:avLst>
              <a:gd name="adj1" fmla="val 50000"/>
              <a:gd name="adj2" fmla="val 91479"/>
            </a:avLst>
          </a:prstGeom>
          <a:solidFill>
            <a:srgbClr val="D9443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5377" name="Rectangle 17"/>
          <p:cNvSpPr/>
          <p:nvPr/>
        </p:nvSpPr>
        <p:spPr>
          <a:xfrm>
            <a:off x="179388" y="1700213"/>
            <a:ext cx="3276600" cy="2493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  Box-yang berisi komponen-komponen elektronik yang digunakan untuk memproses data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dvAuto="1000" build="p"/>
      <p:bldP spid="15374" grpId="0" bldLvl="0" animBg="1"/>
      <p:bldP spid="1537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(4)</a:t>
            </a:r>
            <a:endParaRPr dirty="0"/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475773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Dua Jenis komponen utama pada motherboard?</a:t>
            </a:r>
            <a:endParaRPr dirty="0"/>
          </a:p>
        </p:txBody>
      </p:sp>
      <p:sp>
        <p:nvSpPr>
          <p:cNvPr id="17417" name="AutoShape 9"/>
          <p:cNvSpPr>
            <a:spLocks noChangeArrowheads="1"/>
          </p:cNvSpPr>
          <p:nvPr/>
        </p:nvSpPr>
        <p:spPr bwMode="auto">
          <a:xfrm>
            <a:off x="250825" y="2298700"/>
            <a:ext cx="8686800" cy="1752600"/>
          </a:xfrm>
          <a:prstGeom prst="bevel">
            <a:avLst>
              <a:gd name="adj" fmla="val 12500"/>
            </a:avLst>
          </a:prstGeom>
          <a:solidFill>
            <a:srgbClr val="0099CC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6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Central Processing Unit (CPU)</a:t>
            </a:r>
            <a:endParaRPr kumimoji="1" lang="en-US" sz="26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Disebut juga </a:t>
            </a: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processor</a:t>
            </a: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Membawa instruksi yang digunakan memerintah komputer</a:t>
            </a: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250825" y="4268788"/>
            <a:ext cx="8686800" cy="1752600"/>
          </a:xfrm>
          <a:prstGeom prst="bevel">
            <a:avLst>
              <a:gd name="adj" fmla="val 12500"/>
            </a:avLst>
          </a:prstGeom>
          <a:solidFill>
            <a:srgbClr val="FF99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6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Memory</a:t>
            </a:r>
            <a:endParaRPr kumimoji="1" lang="en-US" sz="26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Tempat penyimpanan sementara data dan instruksi</a:t>
            </a: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7" grpId="0" bldLvl="0" animBg="1"/>
      <p:bldP spid="17422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(5)</a:t>
            </a:r>
            <a:endParaRPr dirty="0"/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6619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Apakah </a:t>
            </a:r>
            <a:r>
              <a:rPr dirty="0">
                <a:solidFill>
                  <a:schemeClr val="bg2"/>
                </a:solidFill>
              </a:rPr>
              <a:t>storage</a:t>
            </a:r>
            <a:r>
              <a:rPr dirty="0"/>
              <a:t>?</a:t>
            </a:r>
            <a:endParaRPr dirty="0"/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1882775" y="2901950"/>
            <a:ext cx="7010400" cy="1447800"/>
          </a:xfrm>
          <a:prstGeom prst="plaque">
            <a:avLst>
              <a:gd name="adj" fmla="val 16667"/>
            </a:avLst>
          </a:prstGeom>
          <a:solidFill>
            <a:srgbClr val="008080"/>
          </a:solidFill>
          <a:ln w="9525">
            <a:noFill/>
            <a:miter lim="800000"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Media Storage 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Media tempat penyimpanan data, instruksi,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and informasi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5" name="AutoShape 9"/>
          <p:cNvSpPr>
            <a:spLocks noChangeArrowheads="1"/>
          </p:cNvSpPr>
          <p:nvPr/>
        </p:nvSpPr>
        <p:spPr bwMode="auto">
          <a:xfrm>
            <a:off x="1882775" y="4502150"/>
            <a:ext cx="7010400" cy="1447800"/>
          </a:xfrm>
          <a:prstGeom prst="plaque">
            <a:avLst>
              <a:gd name="adj" fmla="val 16667"/>
            </a:avLst>
          </a:prstGeom>
          <a:solidFill>
            <a:srgbClr val="993366"/>
          </a:solidFill>
          <a:ln w="9525">
            <a:noFill/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Device Storage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94439"/>
              </a:buClr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Merekam dan Mengambil item ke dan dari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suatu media storage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9" name="Rectangle 13"/>
          <p:cNvSpPr/>
          <p:nvPr/>
        </p:nvSpPr>
        <p:spPr>
          <a:xfrm>
            <a:off x="1960563" y="1717675"/>
            <a:ext cx="678815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Menyimpan data, instruksi, dan informasi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untuk penggunaan di masa depan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4" grpId="0" bldLvl="0" animBg="1"/>
      <p:bldP spid="19465" grpId="0" bldLvl="0" animBg="1"/>
      <p:bldP spid="1946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(6)</a:t>
            </a:r>
            <a:endParaRPr dirty="0"/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77913"/>
            <a:ext cx="8585200" cy="475773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media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storage</a:t>
            </a:r>
            <a:r>
              <a:rPr dirty="0"/>
              <a:t>?</a:t>
            </a:r>
            <a:endParaRPr dirty="0"/>
          </a:p>
        </p:txBody>
      </p:sp>
      <p:sp>
        <p:nvSpPr>
          <p:cNvPr id="104457" name="AutoShape 9"/>
          <p:cNvSpPr>
            <a:spLocks noChangeArrowheads="1"/>
          </p:cNvSpPr>
          <p:nvPr/>
        </p:nvSpPr>
        <p:spPr bwMode="auto">
          <a:xfrm>
            <a:off x="6324600" y="1752600"/>
            <a:ext cx="2362200" cy="1295400"/>
          </a:xfrm>
          <a:prstGeom prst="flowChartPunchedCard">
            <a:avLst/>
          </a:prstGeom>
          <a:solidFill>
            <a:srgbClr val="0099CC"/>
          </a:solidFill>
          <a:ln w="9525">
            <a:noFill/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bIns="18288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Kamera Digital</a:t>
            </a: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458" name="AutoShape 10"/>
          <p:cNvSpPr>
            <a:spLocks noChangeArrowheads="1"/>
          </p:cNvSpPr>
          <p:nvPr/>
        </p:nvSpPr>
        <p:spPr bwMode="auto">
          <a:xfrm>
            <a:off x="6324600" y="3581400"/>
            <a:ext cx="2362200" cy="1295400"/>
          </a:xfrm>
          <a:prstGeom prst="flowChartPunchedCard">
            <a:avLst/>
          </a:prstGeom>
          <a:solidFill>
            <a:srgbClr val="FF9900"/>
          </a:solidFill>
          <a:ln w="9525">
            <a:noFill/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bIns="18288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Handheld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computers</a:t>
            </a: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459" name="AutoShape 11"/>
          <p:cNvSpPr>
            <a:spLocks noChangeArrowheads="1"/>
          </p:cNvSpPr>
          <p:nvPr/>
        </p:nvSpPr>
        <p:spPr bwMode="auto">
          <a:xfrm>
            <a:off x="762000" y="2514600"/>
            <a:ext cx="4114800" cy="1828800"/>
          </a:xfrm>
          <a:prstGeom prst="flowChartAlternateProcess">
            <a:avLst/>
          </a:prstGeom>
          <a:solidFill>
            <a:srgbClr val="993366"/>
          </a:solidFill>
          <a:ln w="9525">
            <a:noFill/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Mudah dibawa, tipis </a:t>
            </a:r>
            <a:br>
              <a:rPr kumimoji="1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memory cards </a:t>
            </a:r>
            <a:br>
              <a:rPr kumimoji="1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dipakai pada:</a:t>
            </a:r>
            <a:endParaRPr kumimoji="1" 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465" name="AutoShape 17"/>
          <p:cNvSpPr/>
          <p:nvPr/>
        </p:nvSpPr>
        <p:spPr>
          <a:xfrm rot="1037221">
            <a:off x="4419600" y="3810000"/>
            <a:ext cx="1981200" cy="4572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04466" name="AutoShape 18"/>
          <p:cNvSpPr/>
          <p:nvPr/>
        </p:nvSpPr>
        <p:spPr>
          <a:xfrm rot="-1031157">
            <a:off x="4495800" y="2667000"/>
            <a:ext cx="1981200" cy="4572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id-ID" altLang="x-none" b="0" dirty="0">
              <a:latin typeface="Times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0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dvAuto="1000" build="p"/>
      <p:bldP spid="104457" grpId="0" bldLvl="0" animBg="1"/>
      <p:bldP spid="104458" grpId="0" bldLvl="0" animBg="1"/>
      <p:bldP spid="104459" grpId="0" bldLvl="0" animBg="1"/>
      <p:bldP spid="104465" grpId="0" bldLvl="0" animBg="1"/>
      <p:bldP spid="10446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(7)</a:t>
            </a:r>
            <a:endParaRPr dirty="0"/>
          </a:p>
        </p:txBody>
      </p:sp>
      <p:sp>
        <p:nvSpPr>
          <p:cNvPr id="2150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Floppy disk</a:t>
            </a:r>
            <a:r>
              <a:rPr dirty="0"/>
              <a:t>?</a:t>
            </a:r>
            <a:endParaRPr dirty="0"/>
          </a:p>
        </p:txBody>
      </p:sp>
      <p:sp>
        <p:nvSpPr>
          <p:cNvPr id="21515" name="Rectangle 11"/>
          <p:cNvSpPr/>
          <p:nvPr/>
        </p:nvSpPr>
        <p:spPr>
          <a:xfrm>
            <a:off x="317500" y="1536700"/>
            <a:ext cx="4191000" cy="1739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Tipis, bundar,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cakram lunak yang dilindungi oleh plastik yang keras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6" name="Rectangle 12"/>
          <p:cNvSpPr/>
          <p:nvPr/>
        </p:nvSpPr>
        <p:spPr>
          <a:xfrm>
            <a:off x="317500" y="3149600"/>
            <a:ext cx="4191000" cy="1828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USB flash drive mudah dibawa, dan kapasitas penyimpanannya lebih besar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517" name="Picture 13" descr="Fig01-000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95800" y="1981200"/>
            <a:ext cx="4267200" cy="28956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>
                                            <p:txEl>
                                              <p:charRg st="0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15">
                                            <p:txEl>
                                              <p:charRg st="0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6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15" grpId="0" bldLvl="2" advAuto="1000" build="p"/>
      <p:bldP spid="21516" grpId="0" bldLvl="2" advAuto="100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(8)</a:t>
            </a:r>
            <a:endParaRPr dirty="0"/>
          </a:p>
        </p:txBody>
      </p:sp>
      <p:sp>
        <p:nvSpPr>
          <p:cNvPr id="15974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Flash drive</a:t>
            </a:r>
            <a:r>
              <a:rPr dirty="0"/>
              <a:t>?</a:t>
            </a:r>
            <a:endParaRPr dirty="0"/>
          </a:p>
          <a:p>
            <a:pPr marL="1752600" lvl="4" indent="-381000" eaLnBrk="1" hangingPunct="1"/>
            <a:endParaRPr dirty="0"/>
          </a:p>
        </p:txBody>
      </p:sp>
      <p:sp>
        <p:nvSpPr>
          <p:cNvPr id="159753" name="Rectangle 9"/>
          <p:cNvSpPr/>
          <p:nvPr/>
        </p:nvSpPr>
        <p:spPr>
          <a:xfrm>
            <a:off x="292100" y="1681163"/>
            <a:ext cx="4279900" cy="17478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Menyediakan kapasitas penyimpanan yang lebih besar dibanding floppy disk or Zip</a:t>
            </a:r>
            <a:r>
              <a:rPr sz="2600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®</a:t>
            </a: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disk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752600" lvl="4" indent="-381000">
              <a:spcBef>
                <a:spcPct val="20000"/>
              </a:spcBef>
            </a:pP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54" name="Rectangle 10"/>
          <p:cNvSpPr/>
          <p:nvPr/>
        </p:nvSpPr>
        <p:spPr>
          <a:xfrm>
            <a:off x="304800" y="3517900"/>
            <a:ext cx="4572000" cy="1219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Kecil dan ringan hingga dapat digantung atau dimasukkan dalam kantong 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9755" name="Picture 11" descr="Fig01-000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95800" y="2057400"/>
            <a:ext cx="4229100" cy="28575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7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>
                                            <p:txEl>
                                              <p:charRg st="0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753">
                                            <p:txEl>
                                              <p:charRg st="0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>
                                            <p:txEl>
                                              <p:charRg st="0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9754">
                                            <p:txEl>
                                              <p:charRg st="0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ldLvl="2" advAuto="1000" build="p"/>
      <p:bldP spid="159753" grpId="0" bldLvl="2" advAuto="1000" build="p"/>
      <p:bldP spid="159754" grpId="0" bldLvl="2" advAuto="100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(9)</a:t>
            </a:r>
            <a:endParaRPr dirty="0"/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Hard disk</a:t>
            </a:r>
            <a:r>
              <a:rPr dirty="0"/>
              <a:t>?</a:t>
            </a:r>
            <a:endParaRPr dirty="0"/>
          </a:p>
          <a:p>
            <a:pPr marL="1752600" lvl="4" indent="-381000" eaLnBrk="1" hangingPunct="1"/>
            <a:endParaRPr dirty="0"/>
          </a:p>
        </p:txBody>
      </p:sp>
      <p:sp>
        <p:nvSpPr>
          <p:cNvPr id="23564" name="Rectangle 12"/>
          <p:cNvSpPr/>
          <p:nvPr/>
        </p:nvSpPr>
        <p:spPr>
          <a:xfrm>
            <a:off x="304800" y="1676400"/>
            <a:ext cx="4572000" cy="23495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Menyediakan kapasitas penyimpanan yang lebih besar dibanding floppy disk atau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USB flash drive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752600" lvl="4" indent="-381000">
              <a:spcBef>
                <a:spcPct val="20000"/>
              </a:spcBef>
            </a:pP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5" name="Rectangle 13"/>
          <p:cNvSpPr/>
          <p:nvPr/>
        </p:nvSpPr>
        <p:spPr>
          <a:xfrm>
            <a:off x="304800" y="3733800"/>
            <a:ext cx="4572000" cy="1219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Disimpan didalam  </a:t>
            </a:r>
            <a:b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system unit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752600" lvl="4" indent="-381000">
              <a:spcBef>
                <a:spcPct val="20000"/>
              </a:spcBef>
            </a:pP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569" name="Picture 17" descr="Fig01-000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24400" y="2057400"/>
            <a:ext cx="3810000" cy="28384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>
                                            <p:txEl>
                                              <p:charRg st="0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64">
                                            <p:txEl>
                                              <p:charRg st="0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65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ldLvl="2" advAuto="1000" build="p"/>
      <p:bldP spid="23564" grpId="0" bldLvl="2" advAuto="1000" build="p"/>
      <p:bldP spid="23565" grpId="0" bldLvl="2" advAuto="100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Komponen-Komponen Komputer (10)</a:t>
            </a:r>
            <a:endParaRPr dirty="0"/>
          </a:p>
        </p:txBody>
      </p:sp>
      <p:sp>
        <p:nvSpPr>
          <p:cNvPr id="10342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Compact disk</a:t>
            </a:r>
            <a:r>
              <a:rPr dirty="0"/>
              <a:t>?</a:t>
            </a:r>
            <a:endParaRPr dirty="0"/>
          </a:p>
        </p:txBody>
      </p:sp>
      <p:grpSp>
        <p:nvGrpSpPr>
          <p:cNvPr id="2" name="Group 8"/>
          <p:cNvGrpSpPr/>
          <p:nvPr/>
        </p:nvGrpSpPr>
        <p:grpSpPr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2" name="AutoShape 9">
              <a:hlinkClick r:id="" action="ppaction://hlinkshowjump?jump=nextslide"/>
            </p:cNvPr>
            <p:cNvSpPr/>
            <p:nvPr/>
          </p:nvSpPr>
          <p:spPr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7113" name="Text Box 10"/>
            <p:cNvSpPr txBox="1"/>
            <p:nvPr/>
          </p:nvSpPr>
          <p:spPr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SzPct val="140000"/>
                <a:buFont typeface="Wingdings" panose="05000000000000000000" pitchFamily="2" charset="2"/>
              </a:pPr>
              <a:r>
                <a:rPr sz="1000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Next</a:t>
              </a:r>
              <a:endParaRPr sz="12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3435" name="Rectangle 11"/>
          <p:cNvSpPr/>
          <p:nvPr/>
        </p:nvSpPr>
        <p:spPr>
          <a:xfrm>
            <a:off x="304800" y="1536700"/>
            <a:ext cx="8585200" cy="2438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Flat, round, portable metal disc</a:t>
            </a:r>
            <a:endParaRPr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36" name="Rectangle 12"/>
          <p:cNvSpPr/>
          <p:nvPr/>
        </p:nvSpPr>
        <p:spPr>
          <a:xfrm>
            <a:off x="304800" y="2009775"/>
            <a:ext cx="3835400" cy="2438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CD-ROM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CD-RW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DVD-ROM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DVD+RW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437" name="Picture 13" descr="Fig01-000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48200" y="2057400"/>
            <a:ext cx="3581400" cy="37623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35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43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charRg st="7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436">
                                            <p:txEl>
                                              <p:charRg st="7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charRg st="13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436">
                                            <p:txEl>
                                              <p:charRg st="13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charRg st="21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436">
                                            <p:txEl>
                                              <p:charRg st="21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ldLvl="3" advAuto="1000" build="p"/>
      <p:bldP spid="103435" grpId="0" bldLvl="3" advAuto="1000" build="p"/>
      <p:bldP spid="103436" grpId="0" bldLvl="3" advAuto="100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59"/>
          <p:cNvGrpSpPr/>
          <p:nvPr/>
        </p:nvGrpSpPr>
        <p:grpSpPr>
          <a:xfrm>
            <a:off x="2690813" y="3902075"/>
            <a:ext cx="2755900" cy="2384425"/>
            <a:chOff x="1248" y="2544"/>
            <a:chExt cx="1736" cy="1502"/>
          </a:xfrm>
        </p:grpSpPr>
        <p:sp>
          <p:nvSpPr>
            <p:cNvPr id="48144" name="AutoShape 43"/>
            <p:cNvSpPr/>
            <p:nvPr/>
          </p:nvSpPr>
          <p:spPr>
            <a:xfrm rot="-1800000">
              <a:off x="1248" y="2544"/>
              <a:ext cx="1736" cy="1502"/>
            </a:xfrm>
            <a:prstGeom prst="hexagon">
              <a:avLst>
                <a:gd name="adj" fmla="val 28894"/>
                <a:gd name="vf" fmla="val 115470"/>
              </a:avLst>
            </a:prstGeom>
            <a:solidFill>
              <a:srgbClr val="00808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Left">
                <a:rot lat="0" lon="0" rev="0"/>
              </a:camera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8145" name="Rectangle 7"/>
            <p:cNvSpPr/>
            <p:nvPr/>
          </p:nvSpPr>
          <p:spPr>
            <a:xfrm>
              <a:off x="1343" y="3120"/>
              <a:ext cx="15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Akurat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60"/>
          <p:cNvGrpSpPr/>
          <p:nvPr/>
        </p:nvGrpSpPr>
        <p:grpSpPr>
          <a:xfrm>
            <a:off x="5053013" y="3902075"/>
            <a:ext cx="2755900" cy="2384425"/>
            <a:chOff x="2736" y="2544"/>
            <a:chExt cx="1736" cy="1502"/>
          </a:xfrm>
        </p:grpSpPr>
        <p:sp>
          <p:nvSpPr>
            <p:cNvPr id="48142" name="AutoShape 44"/>
            <p:cNvSpPr/>
            <p:nvPr/>
          </p:nvSpPr>
          <p:spPr>
            <a:xfrm rot="-1800000">
              <a:off x="2736" y="2544"/>
              <a:ext cx="1736" cy="1502"/>
            </a:xfrm>
            <a:prstGeom prst="hexagon">
              <a:avLst>
                <a:gd name="adj" fmla="val 28894"/>
                <a:gd name="vf" fmla="val 115470"/>
              </a:avLst>
            </a:prstGeom>
            <a:solidFill>
              <a:srgbClr val="00808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Left">
                <a:rot lat="0" lon="0" rev="0"/>
              </a:camera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8143" name="Rectangle 4"/>
            <p:cNvSpPr/>
            <p:nvPr/>
          </p:nvSpPr>
          <p:spPr>
            <a:xfrm>
              <a:off x="2824" y="3120"/>
              <a:ext cx="15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Komunikasi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5493" name="Rectangle 21"/>
          <p:cNvSpPr>
            <a:spLocks noGrp="1"/>
          </p:cNvSpPr>
          <p:nvPr>
            <p:ph type="body" idx="4294967295"/>
          </p:nvPr>
        </p:nvSpPr>
        <p:spPr>
          <a:xfrm>
            <a:off x="250825" y="260350"/>
            <a:ext cx="8893175" cy="661988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>
              <a:buNone/>
            </a:pPr>
            <a:r>
              <a:rPr b="1" dirty="0"/>
              <a:t>Apa yang menyebabkan komputer powerful?</a:t>
            </a:r>
            <a:endParaRPr b="1" dirty="0"/>
          </a:p>
        </p:txBody>
      </p:sp>
      <p:grpSp>
        <p:nvGrpSpPr>
          <p:cNvPr id="4" name="Group 56"/>
          <p:cNvGrpSpPr/>
          <p:nvPr/>
        </p:nvGrpSpPr>
        <p:grpSpPr>
          <a:xfrm>
            <a:off x="1624013" y="1876425"/>
            <a:ext cx="2755900" cy="2384425"/>
            <a:chOff x="576" y="1268"/>
            <a:chExt cx="1736" cy="1502"/>
          </a:xfrm>
        </p:grpSpPr>
        <p:sp>
          <p:nvSpPr>
            <p:cNvPr id="48140" name="AutoShape 30"/>
            <p:cNvSpPr/>
            <p:nvPr/>
          </p:nvSpPr>
          <p:spPr>
            <a:xfrm rot="-1800000">
              <a:off x="576" y="1268"/>
              <a:ext cx="1736" cy="1502"/>
            </a:xfrm>
            <a:prstGeom prst="hexagon">
              <a:avLst>
                <a:gd name="adj" fmla="val 28894"/>
                <a:gd name="vf" fmla="val 115470"/>
              </a:avLst>
            </a:prstGeom>
            <a:solidFill>
              <a:srgbClr val="00808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Left">
                <a:rot lat="0" lon="0" rev="0"/>
              </a:camera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8141" name="Rectangle 16"/>
            <p:cNvSpPr/>
            <p:nvPr/>
          </p:nvSpPr>
          <p:spPr>
            <a:xfrm>
              <a:off x="672" y="1810"/>
              <a:ext cx="157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Storage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3910013" y="1844675"/>
            <a:ext cx="2755900" cy="2384425"/>
            <a:chOff x="2016" y="1248"/>
            <a:chExt cx="1736" cy="1502"/>
          </a:xfrm>
        </p:grpSpPr>
        <p:sp>
          <p:nvSpPr>
            <p:cNvPr id="48138" name="AutoShape 35"/>
            <p:cNvSpPr/>
            <p:nvPr/>
          </p:nvSpPr>
          <p:spPr>
            <a:xfrm rot="-1800000">
              <a:off x="2016" y="1248"/>
              <a:ext cx="1736" cy="1502"/>
            </a:xfrm>
            <a:prstGeom prst="hexagon">
              <a:avLst>
                <a:gd name="adj" fmla="val 28894"/>
                <a:gd name="vf" fmla="val 115470"/>
              </a:avLst>
            </a:prstGeom>
            <a:solidFill>
              <a:srgbClr val="00808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Left">
                <a:rot lat="0" lon="0" rev="0"/>
              </a:camera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8139" name="Rectangle 36"/>
            <p:cNvSpPr/>
            <p:nvPr/>
          </p:nvSpPr>
          <p:spPr>
            <a:xfrm>
              <a:off x="2112" y="1632"/>
              <a:ext cx="1624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Tahan</a:t>
              </a:r>
              <a:b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</a:b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dan</a:t>
              </a:r>
              <a:b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</a:b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Konsisten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6424613" y="1844675"/>
            <a:ext cx="2755900" cy="2384425"/>
            <a:chOff x="3600" y="1248"/>
            <a:chExt cx="1736" cy="1502"/>
          </a:xfrm>
        </p:grpSpPr>
        <p:sp>
          <p:nvSpPr>
            <p:cNvPr id="48136" name="AutoShape 42"/>
            <p:cNvSpPr/>
            <p:nvPr/>
          </p:nvSpPr>
          <p:spPr>
            <a:xfrm rot="-1800000">
              <a:off x="3600" y="1248"/>
              <a:ext cx="1736" cy="1502"/>
            </a:xfrm>
            <a:prstGeom prst="hexagon">
              <a:avLst>
                <a:gd name="adj" fmla="val 28894"/>
                <a:gd name="vf" fmla="val 115470"/>
              </a:avLst>
            </a:prstGeom>
            <a:solidFill>
              <a:srgbClr val="00808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Left">
                <a:rot lat="0" lon="0" rev="0"/>
              </a:camera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48137" name="Rectangle 10"/>
            <p:cNvSpPr/>
            <p:nvPr/>
          </p:nvSpPr>
          <p:spPr>
            <a:xfrm>
              <a:off x="3616" y="1810"/>
              <a:ext cx="16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Kecepatan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>
                                            <p:txEl>
                                              <p:charRg st="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93">
                                            <p:txEl>
                                              <p:charRg st="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3" grpId="0" advAuto="100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sz="4000" dirty="0"/>
              <a:t>Methods for conveying information</a:t>
            </a:r>
            <a:endParaRPr lang="en-US" altLang="x-none" sz="4000" dirty="0"/>
          </a:p>
        </p:txBody>
      </p:sp>
      <p:pic>
        <p:nvPicPr>
          <p:cNvPr id="5123" name="Picture 4" descr="scan0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0" y="1295400"/>
            <a:ext cx="4140200" cy="5181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32"/>
          <p:cNvGrpSpPr/>
          <p:nvPr/>
        </p:nvGrpSpPr>
        <p:grpSpPr>
          <a:xfrm>
            <a:off x="1600200" y="4724400"/>
            <a:ext cx="1828800" cy="1371600"/>
            <a:chOff x="1056" y="2832"/>
            <a:chExt cx="1152" cy="912"/>
          </a:xfrm>
        </p:grpSpPr>
        <p:sp>
          <p:nvSpPr>
            <p:cNvPr id="49175" name="Line 26"/>
            <p:cNvSpPr/>
            <p:nvPr/>
          </p:nvSpPr>
          <p:spPr>
            <a:xfrm>
              <a:off x="1056" y="2976"/>
              <a:ext cx="288" cy="144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6" name="Oval 14"/>
            <p:cNvSpPr/>
            <p:nvPr/>
          </p:nvSpPr>
          <p:spPr>
            <a:xfrm>
              <a:off x="1296" y="2832"/>
              <a:ext cx="912" cy="912"/>
            </a:xfrm>
            <a:prstGeom prst="ellipse">
              <a:avLst/>
            </a:prstGeom>
            <a:solidFill>
              <a:srgbClr val="0099CC"/>
            </a:solidFill>
            <a:ln w="9525">
              <a:noFill/>
            </a:ln>
          </p:spPr>
          <p:txBody>
            <a:bodyPr wrap="none" anchor="ctr" anchorCtr="0"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Salah satunya </a:t>
              </a:r>
              <a:b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</a:b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modem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9155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(1)</a:t>
            </a:r>
            <a:endParaRPr dirty="0"/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Jaringan (</a:t>
            </a:r>
            <a:r>
              <a:rPr i="1" dirty="0">
                <a:solidFill>
                  <a:srgbClr val="D94439"/>
                </a:solidFill>
              </a:rPr>
              <a:t>network</a:t>
            </a:r>
            <a:r>
              <a:rPr dirty="0">
                <a:solidFill>
                  <a:srgbClr val="D94439"/>
                </a:solidFill>
              </a:rPr>
              <a:t>)</a:t>
            </a:r>
            <a:r>
              <a:rPr dirty="0"/>
              <a:t>?</a:t>
            </a:r>
            <a:endParaRPr dirty="0"/>
          </a:p>
        </p:txBody>
      </p:sp>
      <p:grpSp>
        <p:nvGrpSpPr>
          <p:cNvPr id="3" name="Group 38"/>
          <p:cNvGrpSpPr/>
          <p:nvPr/>
        </p:nvGrpSpPr>
        <p:grpSpPr>
          <a:xfrm>
            <a:off x="228600" y="3352800"/>
            <a:ext cx="1828800" cy="2057400"/>
            <a:chOff x="144" y="2112"/>
            <a:chExt cx="1152" cy="1296"/>
          </a:xfrm>
        </p:grpSpPr>
        <p:sp>
          <p:nvSpPr>
            <p:cNvPr id="49173" name="Line 25"/>
            <p:cNvSpPr/>
            <p:nvPr/>
          </p:nvSpPr>
          <p:spPr>
            <a:xfrm flipH="1">
              <a:off x="864" y="2112"/>
              <a:ext cx="192" cy="336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506" name="Oval 10"/>
            <p:cNvSpPr>
              <a:spLocks noChangeArrowheads="1"/>
            </p:cNvSpPr>
            <p:nvPr/>
          </p:nvSpPr>
          <p:spPr bwMode="auto">
            <a:xfrm>
              <a:off x="144" y="2256"/>
              <a:ext cx="1152" cy="1152"/>
            </a:xfrm>
            <a:prstGeom prst="ellipse">
              <a:avLst/>
            </a:prstGeom>
            <a:solidFill>
              <a:srgbClr val="FFCC99"/>
            </a:solidFill>
            <a:ln w="9525">
              <a:noFill/>
              <a:rou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Menghubungkan </a:t>
              </a: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antar komputer</a:t>
              </a: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3429000" y="3276600"/>
            <a:ext cx="1600200" cy="1524000"/>
            <a:chOff x="2160" y="1920"/>
            <a:chExt cx="1008" cy="960"/>
          </a:xfrm>
        </p:grpSpPr>
        <p:sp>
          <p:nvSpPr>
            <p:cNvPr id="49171" name="Line 27"/>
            <p:cNvSpPr/>
            <p:nvPr/>
          </p:nvSpPr>
          <p:spPr>
            <a:xfrm flipH="1">
              <a:off x="2736" y="1920"/>
              <a:ext cx="432" cy="336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2" name="Oval 15"/>
            <p:cNvSpPr/>
            <p:nvPr/>
          </p:nvSpPr>
          <p:spPr>
            <a:xfrm>
              <a:off x="2160" y="2016"/>
              <a:ext cx="864" cy="864"/>
            </a:xfrm>
            <a:prstGeom prst="ellipse">
              <a:avLst/>
            </a:prstGeom>
            <a:solidFill>
              <a:srgbClr val="0099CC"/>
            </a:solidFill>
            <a:ln w="9525">
              <a:noFill/>
            </a:ln>
          </p:spPr>
          <p:txBody>
            <a:bodyPr wrap="none" anchor="ctr" anchorCtr="0"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Kabel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35"/>
          <p:cNvGrpSpPr/>
          <p:nvPr/>
        </p:nvGrpSpPr>
        <p:grpSpPr>
          <a:xfrm>
            <a:off x="6215063" y="3581400"/>
            <a:ext cx="1371600" cy="1752600"/>
            <a:chOff x="3915" y="2112"/>
            <a:chExt cx="864" cy="1104"/>
          </a:xfrm>
        </p:grpSpPr>
        <p:sp>
          <p:nvSpPr>
            <p:cNvPr id="49169" name="Line 29"/>
            <p:cNvSpPr/>
            <p:nvPr/>
          </p:nvSpPr>
          <p:spPr>
            <a:xfrm>
              <a:off x="4128" y="2112"/>
              <a:ext cx="96" cy="384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0" name="Oval 19"/>
            <p:cNvSpPr/>
            <p:nvPr/>
          </p:nvSpPr>
          <p:spPr>
            <a:xfrm>
              <a:off x="3915" y="2352"/>
              <a:ext cx="864" cy="864"/>
            </a:xfrm>
            <a:prstGeom prst="ellipse">
              <a:avLst/>
            </a:prstGeom>
            <a:solidFill>
              <a:srgbClr val="0099CC"/>
            </a:solidFill>
            <a:ln w="9525">
              <a:noFill/>
            </a:ln>
          </p:spPr>
          <p:txBody>
            <a:bodyPr wrap="none" anchor="ctr" anchorCtr="0"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Radio 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Selular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34"/>
          <p:cNvGrpSpPr/>
          <p:nvPr/>
        </p:nvGrpSpPr>
        <p:grpSpPr>
          <a:xfrm>
            <a:off x="4752975" y="3657600"/>
            <a:ext cx="1371600" cy="1676400"/>
            <a:chOff x="2994" y="2160"/>
            <a:chExt cx="864" cy="1056"/>
          </a:xfrm>
        </p:grpSpPr>
        <p:sp>
          <p:nvSpPr>
            <p:cNvPr id="49167" name="Line 28"/>
            <p:cNvSpPr/>
            <p:nvPr/>
          </p:nvSpPr>
          <p:spPr>
            <a:xfrm flipH="1">
              <a:off x="3504" y="2160"/>
              <a:ext cx="48" cy="336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8" name="Oval 20"/>
            <p:cNvSpPr/>
            <p:nvPr/>
          </p:nvSpPr>
          <p:spPr>
            <a:xfrm>
              <a:off x="2994" y="2352"/>
              <a:ext cx="864" cy="864"/>
            </a:xfrm>
            <a:prstGeom prst="ellipse">
              <a:avLst/>
            </a:prstGeom>
            <a:solidFill>
              <a:srgbClr val="0099CC"/>
            </a:solidFill>
            <a:ln w="9525">
              <a:noFill/>
            </a:ln>
          </p:spPr>
          <p:txBody>
            <a:bodyPr wrap="none" anchor="ctr" anchorCtr="0"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Jalur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Telepon </a:t>
              </a:r>
              <a:b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</a:b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6"/>
          <p:cNvGrpSpPr/>
          <p:nvPr/>
        </p:nvGrpSpPr>
        <p:grpSpPr>
          <a:xfrm>
            <a:off x="7239000" y="3276600"/>
            <a:ext cx="1676400" cy="1371600"/>
            <a:chOff x="4560" y="1920"/>
            <a:chExt cx="1056" cy="864"/>
          </a:xfrm>
        </p:grpSpPr>
        <p:sp>
          <p:nvSpPr>
            <p:cNvPr id="49165" name="Line 30"/>
            <p:cNvSpPr/>
            <p:nvPr/>
          </p:nvSpPr>
          <p:spPr>
            <a:xfrm>
              <a:off x="4560" y="1920"/>
              <a:ext cx="331" cy="165"/>
            </a:xfrm>
            <a:prstGeom prst="line">
              <a:avLst/>
            </a:prstGeom>
            <a:ln w="762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6" name="Oval 21"/>
            <p:cNvSpPr/>
            <p:nvPr/>
          </p:nvSpPr>
          <p:spPr>
            <a:xfrm>
              <a:off x="4752" y="1920"/>
              <a:ext cx="864" cy="864"/>
            </a:xfrm>
            <a:prstGeom prst="ellipse">
              <a:avLst/>
            </a:prstGeom>
            <a:solidFill>
              <a:srgbClr val="0099CC"/>
            </a:solidFill>
            <a:ln w="9525">
              <a:noFill/>
            </a:ln>
          </p:spPr>
          <p:txBody>
            <a:bodyPr wrap="none" anchor="ctr" anchorCtr="0"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</a:pPr>
              <a:r>
                <a:rPr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Satelit</a:t>
              </a:r>
              <a:endParaRPr sz="2000" b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6505" name="Oval 9"/>
          <p:cNvSpPr>
            <a:spLocks noChangeArrowheads="1"/>
          </p:cNvSpPr>
          <p:nvPr/>
        </p:nvSpPr>
        <p:spPr bwMode="auto">
          <a:xfrm>
            <a:off x="4648200" y="2743200"/>
            <a:ext cx="29718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Media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Komunikasi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508" name="Oval 12"/>
          <p:cNvSpPr>
            <a:spLocks noChangeArrowheads="1"/>
          </p:cNvSpPr>
          <p:nvPr/>
        </p:nvSpPr>
        <p:spPr bwMode="auto">
          <a:xfrm>
            <a:off x="685800" y="2514600"/>
            <a:ext cx="29718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Peralatan 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Komunikasi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533" name="Rectangle 37"/>
          <p:cNvSpPr/>
          <p:nvPr/>
        </p:nvSpPr>
        <p:spPr>
          <a:xfrm>
            <a:off x="292100" y="1536700"/>
            <a:ext cx="8851900" cy="10239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Kumpulan dari komputer-komputer dan peralatan-peralatan yang saling terhubung 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1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0"/>
                            </p:stCondLst>
                            <p:childTnLst>
                              <p:par>
                                <p:cTn id="51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dvAuto="1000" build="p"/>
      <p:bldP spid="106505" grpId="0" bldLvl="0" animBg="1"/>
      <p:bldP spid="106508" grpId="0" bldLvl="0" animBg="1"/>
      <p:bldP spid="1065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9" name="Oval 9"/>
          <p:cNvSpPr>
            <a:spLocks noChangeArrowheads="1"/>
          </p:cNvSpPr>
          <p:nvPr/>
        </p:nvSpPr>
        <p:spPr bwMode="auto">
          <a:xfrm>
            <a:off x="76200" y="1752600"/>
            <a:ext cx="2133600" cy="838200"/>
          </a:xfrm>
          <a:prstGeom prst="ellipse">
            <a:avLst/>
          </a:prstGeom>
          <a:solidFill>
            <a:srgbClr val="0099CC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Membagi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(2)</a:t>
            </a:r>
            <a:endParaRPr dirty="0"/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475773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Alasan dibuatnya suatu jaringan…</a:t>
            </a:r>
            <a:endParaRPr dirty="0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>
            <a:off x="990600" y="2362200"/>
            <a:ext cx="1447800" cy="1447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Sumber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daya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>
            <a:off x="2133600" y="29718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Perangkat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keras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>
            <a:off x="3352800" y="34290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Program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Software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>
            <a:off x="4572000" y="38862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Data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>
            <a:off x="6553200" y="3733800"/>
            <a:ext cx="2362200" cy="2286000"/>
          </a:xfrm>
          <a:prstGeom prst="ellipse">
            <a:avLst/>
          </a:prstGeom>
          <a:solidFill>
            <a:srgbClr val="0099CC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Menghemat 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Waktu 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D94439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dan Uang</a:t>
            </a: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34" name="Oval 14"/>
          <p:cNvSpPr>
            <a:spLocks noChangeArrowheads="1"/>
          </p:cNvSpPr>
          <p:nvPr/>
        </p:nvSpPr>
        <p:spPr bwMode="auto">
          <a:xfrm>
            <a:off x="5638800" y="43434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Informasi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0"/>
                            </p:stCondLst>
                            <p:childTnLst>
                              <p:par>
                                <p:cTn id="33" presetID="23" presetClass="entr" presetSubtype="52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9" grpId="0" bldLvl="0" animBg="1"/>
      <p:bldP spid="107523" grpId="0" advAuto="1000" build="p"/>
      <p:bldP spid="107530" grpId="0" bldLvl="0" animBg="1"/>
      <p:bldP spid="107531" grpId="0" bldLvl="0" animBg="1"/>
      <p:bldP spid="107533" grpId="0" bldLvl="0" animBg="1"/>
      <p:bldP spid="107532" grpId="0" bldLvl="0" animBg="1"/>
      <p:bldP spid="107528" grpId="0" bldLvl="0" animBg="1"/>
      <p:bldP spid="107534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(3)</a:t>
            </a:r>
            <a:endParaRPr dirty="0"/>
          </a:p>
        </p:txBody>
      </p:sp>
      <p:sp>
        <p:nvSpPr>
          <p:cNvPr id="10854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2200"/>
            <a:ext cx="8585200" cy="812800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Server</a:t>
            </a:r>
            <a:r>
              <a:rPr dirty="0"/>
              <a:t>?</a:t>
            </a:r>
            <a:endParaRPr dirty="0"/>
          </a:p>
        </p:txBody>
      </p:sp>
      <p:sp>
        <p:nvSpPr>
          <p:cNvPr id="108555" name="Rectangle 11"/>
          <p:cNvSpPr/>
          <p:nvPr/>
        </p:nvSpPr>
        <p:spPr>
          <a:xfrm>
            <a:off x="304800" y="1752600"/>
            <a:ext cx="3505200" cy="1371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Mengatur Sumber daya yang berada di jaringan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56" name="Rectangle 12"/>
          <p:cNvSpPr/>
          <p:nvPr/>
        </p:nvSpPr>
        <p:spPr>
          <a:xfrm>
            <a:off x="304800" y="3048000"/>
            <a:ext cx="3505200" cy="1295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Client mengakses sumber daya yang ada di server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8557" name="Picture 13" descr="Fig01-000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33800" y="1981200"/>
            <a:ext cx="5019675" cy="34559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555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556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ldLvl="2" advAuto="1000" build="p"/>
      <p:bldP spid="108555" grpId="0" bldLvl="2" advAuto="1000" build="p"/>
      <p:bldP spid="108556" grpId="0" bldLvl="2" advAuto="100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623" name="Picture 55" descr="Fig01-0009"/>
          <p:cNvPicPr>
            <a:picLocks noChangeAspect="1"/>
          </p:cNvPicPr>
          <p:nvPr/>
        </p:nvPicPr>
        <p:blipFill>
          <a:blip r:embed="rId1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9188" y="2514600"/>
            <a:ext cx="5638800" cy="390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(4)</a:t>
            </a:r>
            <a:endParaRPr dirty="0"/>
          </a:p>
        </p:txBody>
      </p:sp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Internet</a:t>
            </a:r>
            <a:r>
              <a:rPr dirty="0"/>
              <a:t>?</a:t>
            </a:r>
            <a:endParaRPr dirty="0"/>
          </a:p>
        </p:txBody>
      </p:sp>
      <p:sp>
        <p:nvSpPr>
          <p:cNvPr id="109592" name="Arc 24"/>
          <p:cNvSpPr/>
          <p:nvPr/>
        </p:nvSpPr>
        <p:spPr>
          <a:xfrm rot="-5203588" flipH="1">
            <a:off x="5876925" y="4813300"/>
            <a:ext cx="441325" cy="1708150"/>
          </a:xfrm>
          <a:custGeom>
            <a:avLst/>
            <a:gdLst>
              <a:gd name="txL" fmla="*/ 0 w 21600"/>
              <a:gd name="txT" fmla="*/ 0 h 42303"/>
              <a:gd name="txR" fmla="*/ 21600 w 21600"/>
              <a:gd name="txB" fmla="*/ 42303 h 42303"/>
            </a:gdLst>
            <a:ahLst/>
            <a:cxnLst>
              <a:cxn ang="0">
                <a:pos x="1021914474" y="0"/>
              </a:cxn>
              <a:cxn ang="0">
                <a:pos x="332856757" y="2147483647"/>
              </a:cxn>
              <a:cxn ang="0">
                <a:pos x="0" y="2147483647"/>
              </a:cxn>
            </a:cxnLst>
            <a:rect l="txL" t="txT" r="txR" b="txB"/>
            <a:pathLst>
              <a:path w="21600" h="42303" fill="none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</a:path>
              <a:path w="21600" h="42303" stroke="0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  <a:lnTo>
                  <a:pt x="0" y="20788"/>
                </a:lnTo>
                <a:close/>
              </a:path>
            </a:pathLst>
          </a:custGeom>
          <a:noFill/>
          <a:ln w="114300" cap="flat" cmpd="sng">
            <a:solidFill>
              <a:srgbClr val="D94439"/>
            </a:solidFill>
            <a:prstDash val="solid"/>
            <a:round/>
            <a:headEnd type="none" w="med" len="med"/>
            <a:tailEnd type="triangle" w="sm" len="med"/>
          </a:ln>
        </p:spPr>
        <p:txBody>
          <a:bodyPr anchor="ctr" anchorCtr="0">
            <a:spAutoFit/>
          </a:bodyPr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09593" name="Arc 25"/>
          <p:cNvSpPr/>
          <p:nvPr/>
        </p:nvSpPr>
        <p:spPr>
          <a:xfrm rot="-2329523" flipH="1">
            <a:off x="2209800" y="4114800"/>
            <a:ext cx="1150938" cy="1698625"/>
          </a:xfrm>
          <a:custGeom>
            <a:avLst/>
            <a:gdLst>
              <a:gd name="txL" fmla="*/ 0 w 21600"/>
              <a:gd name="txT" fmla="*/ 0 h 38515"/>
              <a:gd name="txR" fmla="*/ 21600 w 21600"/>
              <a:gd name="txB" fmla="*/ 38515 h 38515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21600" h="38515" fill="none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</a:path>
              <a:path w="21600" h="38515" stroke="0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  <a:lnTo>
                  <a:pt x="0" y="20085"/>
                </a:lnTo>
                <a:close/>
              </a:path>
            </a:pathLst>
          </a:custGeom>
          <a:noFill/>
          <a:ln w="114300" cap="flat" cmpd="sng">
            <a:solidFill>
              <a:srgbClr val="D94439"/>
            </a:solidFill>
            <a:prstDash val="solid"/>
            <a:round/>
            <a:headEnd type="none" w="med" len="med"/>
            <a:tailEnd type="triangle" w="sm" len="med"/>
          </a:ln>
        </p:spPr>
        <p:txBody>
          <a:bodyPr anchor="ctr" anchorCtr="0">
            <a:spAutoFit/>
          </a:bodyPr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09594" name="Arc 26"/>
          <p:cNvSpPr/>
          <p:nvPr/>
        </p:nvSpPr>
        <p:spPr>
          <a:xfrm rot="-5416948" flipV="1">
            <a:off x="5216525" y="3392488"/>
            <a:ext cx="685800" cy="2586037"/>
          </a:xfrm>
          <a:custGeom>
            <a:avLst/>
            <a:gdLst>
              <a:gd name="txL" fmla="*/ 0 w 22762"/>
              <a:gd name="txT" fmla="*/ 0 h 42388"/>
              <a:gd name="txR" fmla="*/ 22762 w 22762"/>
              <a:gd name="txB" fmla="*/ 42388 h 42388"/>
            </a:gdLst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957531697" y="2147483647"/>
              </a:cxn>
            </a:cxnLst>
            <a:rect l="txL" t="txT" r="txR" b="txB"/>
            <a:pathLst>
              <a:path w="22762" h="42388" fill="none">
                <a:moveTo>
                  <a:pt x="7026" y="-1"/>
                </a:moveTo>
                <a:cubicBezTo>
                  <a:pt x="16333" y="2624"/>
                  <a:pt x="22762" y="11117"/>
                  <a:pt x="22762" y="20788"/>
                </a:cubicBezTo>
                <a:cubicBezTo>
                  <a:pt x="22762" y="32717"/>
                  <a:pt x="13091" y="42388"/>
                  <a:pt x="1162" y="42388"/>
                </a:cubicBezTo>
                <a:cubicBezTo>
                  <a:pt x="774" y="42388"/>
                  <a:pt x="386" y="42377"/>
                  <a:pt x="-1" y="42356"/>
                </a:cubicBezTo>
              </a:path>
              <a:path w="22762" h="42388" stroke="0">
                <a:moveTo>
                  <a:pt x="7026" y="-1"/>
                </a:moveTo>
                <a:cubicBezTo>
                  <a:pt x="16333" y="2624"/>
                  <a:pt x="22762" y="11117"/>
                  <a:pt x="22762" y="20788"/>
                </a:cubicBezTo>
                <a:cubicBezTo>
                  <a:pt x="22762" y="32717"/>
                  <a:pt x="13091" y="42388"/>
                  <a:pt x="1162" y="42388"/>
                </a:cubicBezTo>
                <a:cubicBezTo>
                  <a:pt x="774" y="42388"/>
                  <a:pt x="386" y="42377"/>
                  <a:pt x="-1" y="42356"/>
                </a:cubicBezTo>
                <a:lnTo>
                  <a:pt x="1162" y="20788"/>
                </a:lnTo>
                <a:close/>
              </a:path>
            </a:pathLst>
          </a:custGeom>
          <a:noFill/>
          <a:ln w="114300" cap="flat" cmpd="sng">
            <a:solidFill>
              <a:srgbClr val="D94439"/>
            </a:solidFill>
            <a:prstDash val="solid"/>
            <a:round/>
            <a:headEnd type="none" w="med" len="med"/>
            <a:tailEnd type="triangle" w="sm" len="med"/>
          </a:ln>
        </p:spPr>
        <p:txBody>
          <a:bodyPr anchor="ctr" anchorCtr="0">
            <a:spAutoFit/>
          </a:bodyPr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09595" name="Arc 27"/>
          <p:cNvSpPr/>
          <p:nvPr/>
        </p:nvSpPr>
        <p:spPr>
          <a:xfrm rot="6638224" flipH="1">
            <a:off x="5662613" y="2947988"/>
            <a:ext cx="612775" cy="1574800"/>
          </a:xfrm>
          <a:custGeom>
            <a:avLst/>
            <a:gdLst>
              <a:gd name="txL" fmla="*/ 0 w 22849"/>
              <a:gd name="txT" fmla="*/ 0 h 37018"/>
              <a:gd name="txR" fmla="*/ 22849 w 22849"/>
              <a:gd name="txB" fmla="*/ 37018 h 37018"/>
            </a:gdLst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646091889" y="2147483647"/>
              </a:cxn>
            </a:cxnLst>
            <a:rect l="txL" t="txT" r="txR" b="txB"/>
            <a:pathLst>
              <a:path w="22849" h="37018" fill="none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</a:path>
              <a:path w="22849" h="37018" stroke="0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  <a:lnTo>
                  <a:pt x="1249" y="15418"/>
                </a:lnTo>
                <a:close/>
              </a:path>
            </a:pathLst>
          </a:custGeom>
          <a:noFill/>
          <a:ln w="114300" cap="flat" cmpd="sng">
            <a:solidFill>
              <a:srgbClr val="D94439"/>
            </a:solidFill>
            <a:prstDash val="solid"/>
            <a:round/>
            <a:headEnd type="none" w="med" len="med"/>
            <a:tailEnd type="triangle" w="sm" len="med"/>
          </a:ln>
        </p:spPr>
        <p:txBody>
          <a:bodyPr anchor="ctr" anchorCtr="0">
            <a:spAutoFit/>
          </a:bodyPr>
          <a:p>
            <a:endParaRPr lang="id-ID" altLang="x-none" b="0" dirty="0">
              <a:latin typeface="Times" pitchFamily="18" charset="0"/>
            </a:endParaRPr>
          </a:p>
        </p:txBody>
      </p:sp>
      <p:sp>
        <p:nvSpPr>
          <p:cNvPr id="109607" name="Rectangle 39"/>
          <p:cNvSpPr/>
          <p:nvPr/>
        </p:nvSpPr>
        <p:spPr>
          <a:xfrm>
            <a:off x="228600" y="1676400"/>
            <a:ext cx="85852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Kumpulan Jaringan komputer di seluruh dunia yang menghubungkan jutaan komputer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  <p:bldP spid="109592" grpId="0" bldLvl="0" animBg="1"/>
      <p:bldP spid="109593" grpId="0" bldLvl="0" animBg="1"/>
      <p:bldP spid="109594" grpId="0" bldLvl="0" animBg="1"/>
      <p:bldP spid="109595" grpId="0" bldLvl="0" animBg="1"/>
      <p:bldP spid="10960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(4)</a:t>
            </a:r>
            <a:endParaRPr dirty="0"/>
          </a:p>
        </p:txBody>
      </p:sp>
      <p:sp>
        <p:nvSpPr>
          <p:cNvPr id="110604" name="Rectangle 12"/>
          <p:cNvSpPr/>
          <p:nvPr/>
        </p:nvSpPr>
        <p:spPr>
          <a:xfrm>
            <a:off x="317500" y="1141413"/>
            <a:ext cx="5791200" cy="5349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chemeClr val="accent1"/>
              </a:buClr>
              <a:buSzPct val="80000"/>
              <a:buFont typeface="Monotype Sorts" pitchFamily="2" charset="2"/>
            </a:pPr>
            <a:r>
              <a:rPr dirty="0">
                <a:solidFill>
                  <a:srgbClr val="000000"/>
                </a:solidFill>
                <a:latin typeface="Times New Roman" panose="02020603050405020304" pitchFamily="18" charset="0"/>
              </a:rPr>
              <a:t>Mengapa pengguna mengakses Internet?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5" name="Rectangle 13"/>
          <p:cNvSpPr/>
          <p:nvPr/>
        </p:nvSpPr>
        <p:spPr>
          <a:xfrm>
            <a:off x="285750" y="2017713"/>
            <a:ext cx="5791200" cy="623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rgbClr val="D94439"/>
              </a:buClr>
              <a:buFont typeface="Times" pitchFamily="18" charset="0"/>
              <a:buAutoNum type="arabicPeriod" startAt="2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Informasi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6" name="Rectangle 14"/>
          <p:cNvSpPr/>
          <p:nvPr/>
        </p:nvSpPr>
        <p:spPr>
          <a:xfrm>
            <a:off x="285750" y="2436813"/>
            <a:ext cx="5791200" cy="623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rgbClr val="D94439"/>
              </a:buClr>
              <a:buFont typeface="Times" pitchFamily="18" charset="0"/>
              <a:buAutoNum type="arabicPeriod" startAt="3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Berbelanja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7" name="Rectangle 15"/>
          <p:cNvSpPr/>
          <p:nvPr/>
        </p:nvSpPr>
        <p:spPr>
          <a:xfrm>
            <a:off x="285750" y="2881313"/>
            <a:ext cx="5791200" cy="623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rgbClr val="D94439"/>
              </a:buClr>
              <a:buFont typeface="Times" pitchFamily="18" charset="0"/>
              <a:buAutoNum type="arabicPeriod" startAt="4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Perbankan and Investasi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8" name="Rectangle 16"/>
          <p:cNvSpPr/>
          <p:nvPr/>
        </p:nvSpPr>
        <p:spPr>
          <a:xfrm>
            <a:off x="285750" y="3325813"/>
            <a:ext cx="5791200" cy="623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rgbClr val="D94439"/>
              </a:buClr>
              <a:buFont typeface="Times" pitchFamily="18" charset="0"/>
              <a:buAutoNum type="arabicPeriod" startAt="5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Berkelas (Classes)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9" name="Rectangle 17"/>
          <p:cNvSpPr/>
          <p:nvPr/>
        </p:nvSpPr>
        <p:spPr>
          <a:xfrm>
            <a:off x="285750" y="3770313"/>
            <a:ext cx="5791200" cy="623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57200" indent="-457200">
              <a:spcAft>
                <a:spcPct val="30000"/>
              </a:spcAft>
              <a:buClr>
                <a:srgbClr val="D94439"/>
              </a:buClr>
              <a:buFont typeface="Times" pitchFamily="18" charset="0"/>
              <a:buAutoNum type="arabicPeriod" startAt="6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Hiburan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13" name="Rectangle 21"/>
          <p:cNvSpPr/>
          <p:nvPr/>
        </p:nvSpPr>
        <p:spPr>
          <a:xfrm>
            <a:off x="171450" y="1628775"/>
            <a:ext cx="32766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77850" lvl="1" indent="-463550">
              <a:spcBef>
                <a:spcPct val="5000"/>
              </a:spcBef>
              <a:spcAft>
                <a:spcPct val="25000"/>
              </a:spcAft>
              <a:buClr>
                <a:srgbClr val="D94439"/>
              </a:buClr>
              <a:buFont typeface="Times" pitchFamily="18" charset="0"/>
              <a:buAutoNum type="arabicPeriod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Komunikasi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619" name="Picture 27" descr="Fig01-0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752600"/>
            <a:ext cx="4343400" cy="419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4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4" grpId="0" bldLvl="2" advAuto="1000" build="p"/>
      <p:bldP spid="110605" grpId="0"/>
      <p:bldP spid="110606" grpId="0"/>
      <p:bldP spid="110607" grpId="0"/>
      <p:bldP spid="110608" grpId="0"/>
      <p:bldP spid="110609" grpId="0"/>
      <p:bldP spid="1106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Jaringan dan Internet (4)</a:t>
            </a:r>
            <a:endParaRPr dirty="0"/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090613"/>
            <a:ext cx="8585200" cy="8143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D94439"/>
                </a:solidFill>
              </a:rPr>
              <a:t>Web</a:t>
            </a:r>
            <a:r>
              <a:rPr dirty="0"/>
              <a:t>?</a:t>
            </a:r>
            <a:endParaRPr b="1" dirty="0"/>
          </a:p>
        </p:txBody>
      </p:sp>
      <p:sp>
        <p:nvSpPr>
          <p:cNvPr id="111629" name="AutoShape 13"/>
          <p:cNvSpPr>
            <a:spLocks noChangeArrowheads="1"/>
          </p:cNvSpPr>
          <p:nvPr/>
        </p:nvSpPr>
        <p:spPr bwMode="auto">
          <a:xfrm>
            <a:off x="533400" y="25146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srgbClr val="9F9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Web site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adalah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kumpulanWeb pages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yang saling berhungan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30" name="AutoShape 14"/>
          <p:cNvSpPr>
            <a:spLocks noChangeArrowheads="1"/>
          </p:cNvSpPr>
          <p:nvPr/>
        </p:nvSpPr>
        <p:spPr bwMode="auto">
          <a:xfrm>
            <a:off x="3124200" y="35052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srgbClr val="9F9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Web page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berisi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teks, gambar, suara,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video, and links ke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Web page lain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31" name="AutoShape 15"/>
          <p:cNvSpPr>
            <a:spLocks noChangeArrowheads="1"/>
          </p:cNvSpPr>
          <p:nvPr/>
        </p:nvSpPr>
        <p:spPr bwMode="auto">
          <a:xfrm>
            <a:off x="5943600" y="41910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You can share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information by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creating Web pages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or posting photos on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 photo community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35" name="Rectangle 19"/>
          <p:cNvSpPr/>
          <p:nvPr/>
        </p:nvSpPr>
        <p:spPr>
          <a:xfrm>
            <a:off x="292100" y="1524000"/>
            <a:ext cx="8585200" cy="1066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Milyaran berkas yang disebut Web pages, tersedia bagi siapapun yang terhubung ke internet</a:t>
            </a:r>
            <a:endParaRPr sz="26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/>
      <p:bldP spid="111629" grpId="0" bldLvl="0" animBg="1"/>
      <p:bldP spid="111630" grpId="0" bldLvl="0" animBg="1"/>
      <p:bldP spid="111631" grpId="0" bldLvl="0" animBg="1"/>
      <p:bldP spid="1116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Software Komputer (1)</a:t>
            </a:r>
            <a:endParaRPr sz="3600" dirty="0"/>
          </a:p>
        </p:txBody>
      </p:sp>
      <p:sp>
        <p:nvSpPr>
          <p:cNvPr id="143363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981075"/>
            <a:ext cx="8585200" cy="576263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>
              <a:buNone/>
            </a:pPr>
            <a:r>
              <a:rPr sz="2400" dirty="0"/>
              <a:t>    Bagaimana Menginstall Suatu Program </a:t>
            </a:r>
            <a:r>
              <a:rPr sz="2400" dirty="0">
                <a:solidFill>
                  <a:srgbClr val="D94439"/>
                </a:solidFill>
              </a:rPr>
              <a:t>Software</a:t>
            </a:r>
            <a:r>
              <a:rPr sz="2400" dirty="0"/>
              <a:t> ?</a:t>
            </a:r>
            <a:endParaRPr sz="2400" dirty="0"/>
          </a:p>
          <a:p>
            <a:pPr marL="1752600" lvl="4" indent="-381000" eaLnBrk="1" hangingPunct="1"/>
            <a:endParaRPr sz="2400" dirty="0"/>
          </a:p>
        </p:txBody>
      </p:sp>
      <p:sp>
        <p:nvSpPr>
          <p:cNvPr id="143391" name="Rectangle 31"/>
          <p:cNvSpPr/>
          <p:nvPr/>
        </p:nvSpPr>
        <p:spPr>
          <a:xfrm>
            <a:off x="34925" y="1412875"/>
            <a:ext cx="9109075" cy="1066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Program adalah sekumpulan instruksi yang digunakan untuk memerintah/mengendalikan komputer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752600" lvl="4" indent="-381000">
              <a:spcBef>
                <a:spcPct val="20000"/>
              </a:spcBef>
            </a:pP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3422" name="Picture 62" descr="Fig01-001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62313" y="2438400"/>
            <a:ext cx="5486400" cy="41084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3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>
                                            <p:txEl>
                                              <p:char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1">
                                            <p:txEl>
                                              <p:charRg st="0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advAuto="1000" build="p"/>
      <p:bldP spid="143391" grpId="0" advAuto="100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Software Komputer (2)</a:t>
            </a:r>
            <a:endParaRPr sz="3600" dirty="0"/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908050"/>
            <a:ext cx="8839200" cy="801688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 </a:t>
            </a:r>
            <a:r>
              <a:rPr dirty="0">
                <a:solidFill>
                  <a:srgbClr val="CC3300"/>
                </a:solidFill>
              </a:rPr>
              <a:t>graphical user interface (GUI)</a:t>
            </a:r>
            <a:r>
              <a:rPr dirty="0"/>
              <a:t>?</a:t>
            </a:r>
            <a:endParaRPr dirty="0"/>
          </a:p>
          <a:p>
            <a:pPr marL="1752600" lvl="4" indent="-381000" eaLnBrk="1" hangingPunct="1"/>
            <a:endParaRPr dirty="0"/>
          </a:p>
        </p:txBody>
      </p:sp>
      <p:sp>
        <p:nvSpPr>
          <p:cNvPr id="113676" name="Rectangle 12"/>
          <p:cNvSpPr/>
          <p:nvPr/>
        </p:nvSpPr>
        <p:spPr>
          <a:xfrm>
            <a:off x="228600" y="1828800"/>
            <a:ext cx="3733800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Digunakan untuk berinteraksi dengan software berbasis grafik dan ikon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Mengendalikan bagaimana cara memasukan data dan bagaimana menampilkan informasi dilayar monitor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752600" lvl="4" indent="-381000">
              <a:spcBef>
                <a:spcPct val="20000"/>
              </a:spcBef>
            </a:pP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3678" name="Picture 14" descr="Fig01-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981200"/>
            <a:ext cx="4833938" cy="3197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676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>
                                            <p:txEl>
                                              <p:charRg st="70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676">
                                            <p:txEl>
                                              <p:charRg st="70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ldLvl="2" advAuto="1000" build="p"/>
      <p:bldP spid="113676" grpId="0" bldLvl="2" advAuto="100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Software Komputer (3)</a:t>
            </a:r>
            <a:endParaRPr sz="3600" dirty="0"/>
          </a:p>
        </p:txBody>
      </p:sp>
      <p:sp>
        <p:nvSpPr>
          <p:cNvPr id="114691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103313"/>
            <a:ext cx="8585200" cy="8016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software sistem</a:t>
            </a:r>
            <a:r>
              <a:rPr dirty="0"/>
              <a:t>?</a:t>
            </a:r>
            <a:endParaRPr dirty="0"/>
          </a:p>
        </p:txBody>
      </p:sp>
      <p:sp>
        <p:nvSpPr>
          <p:cNvPr id="114696" name="AutoShape 8"/>
          <p:cNvSpPr>
            <a:spLocks noChangeArrowheads="1"/>
          </p:cNvSpPr>
          <p:nvPr/>
        </p:nvSpPr>
        <p:spPr bwMode="auto">
          <a:xfrm>
            <a:off x="1654175" y="2514600"/>
            <a:ext cx="3276600" cy="350520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182880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Sistem Operasi (SO)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Suatu kumpulan program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yang mengkoordinasikan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semua aktivitas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peralatan hardware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komputer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dan memperbolehkan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pengguna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untuk menjalankan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aplikasi software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97" name="AutoShape 9"/>
          <p:cNvSpPr>
            <a:spLocks noChangeArrowheads="1"/>
          </p:cNvSpPr>
          <p:nvPr/>
        </p:nvSpPr>
        <p:spPr bwMode="auto">
          <a:xfrm>
            <a:off x="4549775" y="3581400"/>
            <a:ext cx="4343400" cy="2346325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Program Utility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digunakan untuk memelihara atau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memanajemen komputer, peralatannya</a:t>
            </a: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dan program-programnya </a:t>
            </a:r>
            <a:b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1" lang="en-US" sz="2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01" name="Rectangle 13"/>
          <p:cNvSpPr/>
          <p:nvPr/>
        </p:nvSpPr>
        <p:spPr>
          <a:xfrm>
            <a:off x="179388" y="1524000"/>
            <a:ext cx="85852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Programs yang mengendalikan operasi-operasi dan peralatan-peralatan pada komputer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701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ldLvl="2" advAuto="1000" build="p"/>
      <p:bldP spid="114696" grpId="0" bldLvl="0" animBg="1"/>
      <p:bldP spid="114697" grpId="0" bldLvl="0" animBg="1"/>
      <p:bldP spid="114701" grpId="0" bldLvl="2" advAuto="100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Software Komputer (4)</a:t>
            </a:r>
            <a:endParaRPr sz="3600" dirty="0"/>
          </a:p>
        </p:txBody>
      </p:sp>
      <p:sp>
        <p:nvSpPr>
          <p:cNvPr id="115715" name="Rectangle 3"/>
          <p:cNvSpPr>
            <a:spLocks noGrp="1"/>
          </p:cNvSpPr>
          <p:nvPr>
            <p:ph type="body" idx="4294967295"/>
          </p:nvPr>
        </p:nvSpPr>
        <p:spPr>
          <a:xfrm>
            <a:off x="365125" y="1103313"/>
            <a:ext cx="5791200" cy="8016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sz="2800" dirty="0"/>
              <a:t>Apa yang dimaksud</a:t>
            </a:r>
            <a:r>
              <a:rPr sz="2800" b="1" dirty="0"/>
              <a:t> </a:t>
            </a:r>
            <a:r>
              <a:rPr sz="2800" dirty="0">
                <a:solidFill>
                  <a:srgbClr val="D94439"/>
                </a:solidFill>
              </a:rPr>
              <a:t>software</a:t>
            </a:r>
            <a:r>
              <a:rPr sz="2800" b="1" dirty="0"/>
              <a:t> </a:t>
            </a:r>
            <a:r>
              <a:rPr sz="2800" dirty="0">
                <a:solidFill>
                  <a:srgbClr val="D94439"/>
                </a:solidFill>
              </a:rPr>
              <a:t>application</a:t>
            </a:r>
            <a:r>
              <a:rPr sz="2800" dirty="0"/>
              <a:t>?</a:t>
            </a:r>
            <a:endParaRPr sz="2800" dirty="0"/>
          </a:p>
        </p:txBody>
      </p:sp>
      <p:sp>
        <p:nvSpPr>
          <p:cNvPr id="115744" name="Rectangle 32"/>
          <p:cNvSpPr/>
          <p:nvPr/>
        </p:nvSpPr>
        <p:spPr>
          <a:xfrm>
            <a:off x="250825" y="1938338"/>
            <a:ext cx="8569325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Program-program yang digunakan untuk keperluan-keperluan tertentu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7945" name="Picture 9" descr="Fig03-000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650" y="2636838"/>
            <a:ext cx="6324600" cy="4252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4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744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115744" grpId="0" bldLvl="3" advAuto="100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685800" y="206375"/>
            <a:ext cx="7772400" cy="827088"/>
          </a:xfrm>
        </p:spPr>
        <p:txBody>
          <a:bodyPr vert="horz" wrap="square" lIns="91436" tIns="45718" rIns="91436" bIns="45718" anchor="t" anchorCtr="0"/>
          <a:p>
            <a:pPr eaLnBrk="1" hangingPunct="1"/>
            <a:r>
              <a:rPr dirty="0">
                <a:latin typeface="+mj-lt"/>
                <a:ea typeface="+mj-ea"/>
                <a:cs typeface="+mj-cs"/>
              </a:rPr>
              <a:t>Abad Informasi</a:t>
            </a:r>
            <a:endParaRPr dirty="0"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1922463" y="1169988"/>
            <a:ext cx="6878637" cy="4957762"/>
          </a:xfrm>
        </p:spPr>
        <p:txBody>
          <a:bodyPr vert="horz" wrap="square" lIns="91436" tIns="45718" rIns="91436" bIns="45718" anchor="t" anchorCtr="0"/>
          <a:p>
            <a:pPr marL="341630" indent="-341630" eaLnBrk="1" hangingPunct="1">
              <a:lnSpc>
                <a:spcPct val="90000"/>
              </a:lnSpc>
              <a:buChar char="•"/>
            </a:pPr>
            <a:r>
              <a:rPr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Evolusi Abad Informasi</a:t>
            </a:r>
            <a:endParaRPr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</a:pPr>
            <a:r>
              <a:rPr sz="2400" dirty="0"/>
              <a:t>Abad Pertanian (Tahun &lt; 1800)</a:t>
            </a:r>
            <a:endParaRPr sz="2400" dirty="0"/>
          </a:p>
          <a:p>
            <a:pPr lvl="2" eaLnBrk="1" hangingPunct="1">
              <a:lnSpc>
                <a:spcPct val="90000"/>
              </a:lnSpc>
            </a:pPr>
            <a:r>
              <a:rPr sz="2000" dirty="0"/>
              <a:t>Bertani, menggunakan tenaga manusia dan tangan</a:t>
            </a:r>
            <a:endParaRPr sz="2000" dirty="0"/>
          </a:p>
          <a:p>
            <a:pPr lvl="1" eaLnBrk="1" hangingPunct="1">
              <a:lnSpc>
                <a:spcPct val="90000"/>
              </a:lnSpc>
            </a:pPr>
            <a:r>
              <a:rPr sz="2400" dirty="0"/>
              <a:t>Abad Industri (1800 – 1957)</a:t>
            </a:r>
            <a:endParaRPr sz="2400" dirty="0"/>
          </a:p>
          <a:p>
            <a:pPr lvl="2" eaLnBrk="1" hangingPunct="1">
              <a:lnSpc>
                <a:spcPct val="90000"/>
              </a:lnSpc>
            </a:pPr>
            <a:r>
              <a:rPr sz="2000" dirty="0"/>
              <a:t>Bekerja di pabrik, menggunakan tenaga manusia dan mesin</a:t>
            </a:r>
            <a:endParaRPr sz="2000" dirty="0"/>
          </a:p>
          <a:p>
            <a:pPr lvl="1" eaLnBrk="1" hangingPunct="1">
              <a:lnSpc>
                <a:spcPct val="90000"/>
              </a:lnSpc>
            </a:pPr>
            <a:r>
              <a:rPr sz="2400" dirty="0"/>
              <a:t>Abad Informasi (1957 – sekarang)</a:t>
            </a:r>
            <a:endParaRPr sz="2400" dirty="0"/>
          </a:p>
          <a:p>
            <a:pPr lvl="2" eaLnBrk="1" hangingPunct="1">
              <a:lnSpc>
                <a:spcPct val="90000"/>
              </a:lnSpc>
            </a:pPr>
            <a:r>
              <a:rPr sz="2000" dirty="0"/>
              <a:t>Pekerja terdidik, menggunakan tenaga dan teknologi informasi</a:t>
            </a:r>
            <a:endParaRPr sz="2000" dirty="0"/>
          </a:p>
          <a:p>
            <a:pPr marL="341630" indent="-341630" eaLnBrk="1" hangingPunct="1">
              <a:lnSpc>
                <a:spcPct val="90000"/>
              </a:lnSpc>
              <a:buChar char="•"/>
            </a:pPr>
            <a:r>
              <a:rPr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Masyarakat Informasi</a:t>
            </a:r>
            <a:endParaRPr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</a:pPr>
            <a:r>
              <a:rPr sz="2400" dirty="0"/>
              <a:t>Adalah suatu masyarakat dimana lebih banyak orang bekerja dalam bidang penanganan informasi daripada bidang pertanian dan industri</a:t>
            </a:r>
            <a:endParaRPr sz="2400" dirty="0"/>
          </a:p>
        </p:txBody>
      </p:sp>
      <p:sp>
        <p:nvSpPr>
          <p:cNvPr id="4100" name="Slide Number Placeholder 5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lIns="91436" tIns="45718" rIns="91436" bIns="45718"/>
          <a:p>
            <a:pPr algn="r"/>
            <a:fld id="{9A0DB2DC-4C9A-4742-B13C-FB6460FD3503}" type="slidenum">
              <a:rPr lang="en-US" altLang="en-US" sz="1400" dirty="0">
                <a:latin typeface="Times New Roman" panose="02020603050405020304" pitchFamily="18" charset="0"/>
              </a:rPr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/>
          </p:cNvSpPr>
          <p:nvPr>
            <p:ph type="title" idx="4294967295"/>
          </p:nvPr>
        </p:nvSpPr>
        <p:spPr>
          <a:xfrm>
            <a:off x="684213" y="188913"/>
            <a:ext cx="7772400" cy="82708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Software Komputer (5)</a:t>
            </a:r>
            <a:endParaRPr sz="3600" dirty="0"/>
          </a:p>
        </p:txBody>
      </p:sp>
      <p:sp>
        <p:nvSpPr>
          <p:cNvPr id="116756" name="Rectangle 20"/>
          <p:cNvSpPr/>
          <p:nvPr/>
        </p:nvSpPr>
        <p:spPr>
          <a:xfrm>
            <a:off x="304800" y="1562100"/>
            <a:ext cx="4800600" cy="1362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Seseorang yang membangun aplikasi atau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 	software sistem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57" name="Rectangle 21"/>
          <p:cNvSpPr/>
          <p:nvPr/>
        </p:nvSpPr>
        <p:spPr>
          <a:xfrm>
            <a:off x="4343400" y="4165600"/>
            <a:ext cx="4800600" cy="2692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Programmer menulis instruksi kepada computer untuk memproses data menjadi informasi</a:t>
            </a:r>
            <a:endParaRPr sz="26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5080000" y="1066800"/>
            <a:ext cx="3884613" cy="2771775"/>
            <a:chOff x="3024" y="672"/>
            <a:chExt cx="2447" cy="1746"/>
          </a:xfrm>
        </p:grpSpPr>
        <p:sp>
          <p:nvSpPr>
            <p:cNvPr id="59401" name="Text Box 14"/>
            <p:cNvSpPr txBox="1"/>
            <p:nvPr/>
          </p:nvSpPr>
          <p:spPr>
            <a:xfrm>
              <a:off x="4320" y="672"/>
              <a:ext cx="115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sz="1400" dirty="0">
                  <a:solidFill>
                    <a:schemeClr val="bg1"/>
                  </a:solidFill>
                  <a:latin typeface="Arial (W1)" pitchFamily="34" charset="0"/>
                </a:rPr>
                <a:t>Javascript program</a:t>
              </a:r>
              <a:endParaRPr sz="1400" dirty="0">
                <a:solidFill>
                  <a:schemeClr val="bg1"/>
                </a:solidFill>
                <a:latin typeface="Arial (W1)" pitchFamily="34" charset="0"/>
              </a:endParaRPr>
            </a:p>
          </p:txBody>
        </p:sp>
        <p:pic>
          <p:nvPicPr>
            <p:cNvPr id="59402" name="Picture 22" descr="Fig01-0016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24" y="912"/>
              <a:ext cx="2112" cy="150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9398" name="Text Box 15"/>
          <p:cNvSpPr txBox="1"/>
          <p:nvPr/>
        </p:nvSpPr>
        <p:spPr>
          <a:xfrm>
            <a:off x="1979613" y="5734050"/>
            <a:ext cx="3313112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400" dirty="0">
                <a:solidFill>
                  <a:schemeClr val="bg1"/>
                </a:solidFill>
                <a:latin typeface="Arial (W1)" pitchFamily="34" charset="0"/>
              </a:rPr>
              <a:t>Menghasilkan aplikasi di internet</a:t>
            </a:r>
            <a:endParaRPr sz="1400" dirty="0">
              <a:solidFill>
                <a:schemeClr val="bg1"/>
              </a:solidFill>
              <a:latin typeface="Arial (W1)" pitchFamily="34" charset="0"/>
            </a:endParaRPr>
          </a:p>
        </p:txBody>
      </p:sp>
      <p:pic>
        <p:nvPicPr>
          <p:cNvPr id="59399" name="Picture 23" descr="Fig01-0016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8" y="2997200"/>
            <a:ext cx="3319462" cy="238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Rectangle 12"/>
          <p:cNvSpPr/>
          <p:nvPr/>
        </p:nvSpPr>
        <p:spPr>
          <a:xfrm>
            <a:off x="684213" y="1052513"/>
            <a:ext cx="37433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Apa itu</a:t>
            </a:r>
            <a:r>
              <a:rPr sz="28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CC0000"/>
                </a:solidFill>
                <a:latin typeface="Times New Roman" panose="02020603050405020304" pitchFamily="18" charset="0"/>
              </a:rPr>
              <a:t>programmer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?</a:t>
            </a:r>
            <a:endParaRPr lang="id-ID" altLang="x-none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6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>
                                            <p:txEl>
                                              <p:charRg st="39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6756">
                                            <p:txEl>
                                              <p:charRg st="39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757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7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6" grpId="0" bldLvl="3" advAuto="1000" build="p"/>
      <p:bldP spid="116757" grpId="0" bldLvl="3" advAuto="100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/>
          </p:cNvSpPr>
          <p:nvPr>
            <p:ph type="title" idx="4294967295"/>
          </p:nvPr>
        </p:nvSpPr>
        <p:spPr>
          <a:xfrm>
            <a:off x="323850" y="206375"/>
            <a:ext cx="7772400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Kategori-kategori Komputer</a:t>
            </a:r>
            <a:endParaRPr sz="3600" dirty="0"/>
          </a:p>
        </p:txBody>
      </p:sp>
      <p:grpSp>
        <p:nvGrpSpPr>
          <p:cNvPr id="2" name="Group 42"/>
          <p:cNvGrpSpPr/>
          <p:nvPr/>
        </p:nvGrpSpPr>
        <p:grpSpPr>
          <a:xfrm>
            <a:off x="1981200" y="1792288"/>
            <a:ext cx="3962400" cy="1027112"/>
            <a:chOff x="2592" y="2016"/>
            <a:chExt cx="2496" cy="743"/>
          </a:xfrm>
        </p:grpSpPr>
        <p:sp>
          <p:nvSpPr>
            <p:cNvPr id="60433" name="AutoShape 19"/>
            <p:cNvSpPr/>
            <p:nvPr/>
          </p:nvSpPr>
          <p:spPr>
            <a:xfrm>
              <a:off x="2592" y="2016"/>
              <a:ext cx="2496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993366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0434" name="Text Box 22"/>
            <p:cNvSpPr txBox="1"/>
            <p:nvPr/>
          </p:nvSpPr>
          <p:spPr>
            <a:xfrm>
              <a:off x="2642" y="2255"/>
              <a:ext cx="2396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Personal computers (desktop)</a:t>
              </a:r>
              <a:endParaRPr b="0" dirty="0">
                <a:solidFill>
                  <a:schemeClr val="bg1"/>
                </a:solidFill>
                <a:latin typeface="Times" pitchFamily="18" charset="0"/>
              </a:endParaRP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3962400" y="2670175"/>
            <a:ext cx="3962400" cy="1027113"/>
            <a:chOff x="1920" y="2784"/>
            <a:chExt cx="2496" cy="743"/>
          </a:xfrm>
        </p:grpSpPr>
        <p:sp>
          <p:nvSpPr>
            <p:cNvPr id="60431" name="AutoShape 33"/>
            <p:cNvSpPr/>
            <p:nvPr/>
          </p:nvSpPr>
          <p:spPr>
            <a:xfrm>
              <a:off x="1920" y="2784"/>
              <a:ext cx="2496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808000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0432" name="Text Box 37"/>
            <p:cNvSpPr txBox="1"/>
            <p:nvPr/>
          </p:nvSpPr>
          <p:spPr>
            <a:xfrm>
              <a:off x="2370" y="2880"/>
              <a:ext cx="1595" cy="5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Mobile computers</a:t>
              </a:r>
              <a:br>
                <a:rPr b="0" dirty="0">
                  <a:solidFill>
                    <a:schemeClr val="bg1"/>
                  </a:solidFill>
                  <a:latin typeface="Times" pitchFamily="18" charset="0"/>
                </a:rPr>
              </a:br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and mobile devices</a:t>
              </a:r>
              <a:endParaRPr b="0" dirty="0">
                <a:solidFill>
                  <a:schemeClr val="bg1"/>
                </a:solidFill>
                <a:latin typeface="Times" pitchFamily="18" charset="0"/>
              </a:endParaRPr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1981200" y="3544888"/>
            <a:ext cx="3962400" cy="1027112"/>
            <a:chOff x="4080" y="960"/>
            <a:chExt cx="2496" cy="743"/>
          </a:xfrm>
        </p:grpSpPr>
        <p:sp>
          <p:nvSpPr>
            <p:cNvPr id="60429" name="AutoShape 36"/>
            <p:cNvSpPr/>
            <p:nvPr/>
          </p:nvSpPr>
          <p:spPr>
            <a:xfrm>
              <a:off x="4080" y="960"/>
              <a:ext cx="2496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0430" name="Text Box 38"/>
            <p:cNvSpPr txBox="1"/>
            <p:nvPr/>
          </p:nvSpPr>
          <p:spPr>
            <a:xfrm>
              <a:off x="4601" y="1199"/>
              <a:ext cx="1454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Midrange servers</a:t>
              </a:r>
              <a:endParaRPr b="0" dirty="0">
                <a:solidFill>
                  <a:schemeClr val="bg1"/>
                </a:solidFill>
                <a:latin typeface="Times" pitchFamily="18" charset="0"/>
              </a:endParaRPr>
            </a:p>
          </p:txBody>
        </p:sp>
      </p:grpSp>
      <p:grpSp>
        <p:nvGrpSpPr>
          <p:cNvPr id="5" name="Group 41"/>
          <p:cNvGrpSpPr/>
          <p:nvPr/>
        </p:nvGrpSpPr>
        <p:grpSpPr>
          <a:xfrm>
            <a:off x="3962400" y="4422775"/>
            <a:ext cx="3962400" cy="1027113"/>
            <a:chOff x="1248" y="1152"/>
            <a:chExt cx="2496" cy="743"/>
          </a:xfrm>
        </p:grpSpPr>
        <p:sp>
          <p:nvSpPr>
            <p:cNvPr id="60427" name="AutoShape 32"/>
            <p:cNvSpPr/>
            <p:nvPr/>
          </p:nvSpPr>
          <p:spPr>
            <a:xfrm>
              <a:off x="1248" y="1152"/>
              <a:ext cx="2496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D94439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0428" name="Text Box 40"/>
            <p:cNvSpPr txBox="1"/>
            <p:nvPr/>
          </p:nvSpPr>
          <p:spPr>
            <a:xfrm>
              <a:off x="1588" y="1391"/>
              <a:ext cx="1813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Mainframe computers</a:t>
              </a:r>
              <a:endParaRPr b="0" dirty="0">
                <a:solidFill>
                  <a:schemeClr val="bg1"/>
                </a:solidFill>
                <a:latin typeface="Times" pitchFamily="18" charset="0"/>
              </a:endParaRPr>
            </a:p>
          </p:txBody>
        </p:sp>
      </p:grpSp>
      <p:sp>
        <p:nvSpPr>
          <p:cNvPr id="117807" name="Text Box 47"/>
          <p:cNvSpPr txBox="1"/>
          <p:nvPr/>
        </p:nvSpPr>
        <p:spPr>
          <a:xfrm>
            <a:off x="304800" y="1103313"/>
            <a:ext cx="6797675" cy="884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Bagaimanakah pengkategorian komputer ?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b="0" dirty="0">
              <a:solidFill>
                <a:schemeClr val="bg1"/>
              </a:solidFill>
              <a:latin typeface="Times" pitchFamily="18" charset="0"/>
            </a:endParaRPr>
          </a:p>
        </p:txBody>
      </p:sp>
      <p:grpSp>
        <p:nvGrpSpPr>
          <p:cNvPr id="6" name="Group 46"/>
          <p:cNvGrpSpPr/>
          <p:nvPr/>
        </p:nvGrpSpPr>
        <p:grpSpPr>
          <a:xfrm>
            <a:off x="1981200" y="5297488"/>
            <a:ext cx="3962400" cy="1027112"/>
            <a:chOff x="3408" y="1008"/>
            <a:chExt cx="2496" cy="743"/>
          </a:xfrm>
        </p:grpSpPr>
        <p:sp>
          <p:nvSpPr>
            <p:cNvPr id="60425" name="AutoShape 35"/>
            <p:cNvSpPr/>
            <p:nvPr/>
          </p:nvSpPr>
          <p:spPr>
            <a:xfrm>
              <a:off x="3408" y="1008"/>
              <a:ext cx="2496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0426" name="Text Box 39"/>
            <p:cNvSpPr txBox="1"/>
            <p:nvPr/>
          </p:nvSpPr>
          <p:spPr>
            <a:xfrm>
              <a:off x="3974" y="1247"/>
              <a:ext cx="1362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b="0" dirty="0">
                  <a:solidFill>
                    <a:schemeClr val="bg1"/>
                  </a:solidFill>
                  <a:latin typeface="Times" pitchFamily="18" charset="0"/>
                </a:rPr>
                <a:t>Supercomputers</a:t>
              </a:r>
              <a:endParaRPr b="0" dirty="0">
                <a:solidFill>
                  <a:schemeClr val="bg1"/>
                </a:solidFill>
                <a:latin typeface="Times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0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/>
          </p:cNvSpPr>
          <p:nvPr>
            <p:ph type="title" idx="4294967295"/>
          </p:nvPr>
        </p:nvSpPr>
        <p:spPr>
          <a:xfrm>
            <a:off x="323850" y="206375"/>
            <a:ext cx="7772400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Personal Computers</a:t>
            </a:r>
            <a:endParaRPr sz="3600" dirty="0"/>
          </a:p>
        </p:txBody>
      </p:sp>
      <p:sp>
        <p:nvSpPr>
          <p:cNvPr id="118787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03313"/>
            <a:ext cx="8839200" cy="885825"/>
          </a:xfrm>
        </p:spPr>
        <p:txBody>
          <a:bodyPr vert="horz" wrap="square" lIns="91440" tIns="45720" rIns="91440" bIns="45720" anchor="t" anchorCtr="0"/>
          <a:p>
            <a:pPr marL="0" indent="0" eaLnBrk="1" hangingPunct="1"/>
            <a:r>
              <a:rPr sz="2800" dirty="0"/>
              <a:t>Terdapat dua jenis  </a:t>
            </a:r>
            <a:r>
              <a:rPr sz="2800" dirty="0">
                <a:solidFill>
                  <a:srgbClr val="D94439"/>
                </a:solidFill>
              </a:rPr>
              <a:t>personal computers </a:t>
            </a:r>
            <a:r>
              <a:rPr sz="2800" dirty="0">
                <a:solidFill>
                  <a:schemeClr val="bg2"/>
                </a:solidFill>
              </a:rPr>
              <a:t>yang terkenal</a:t>
            </a:r>
            <a:endParaRPr sz="2800" dirty="0">
              <a:solidFill>
                <a:schemeClr val="bg2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1143000" y="1905000"/>
            <a:ext cx="3505200" cy="3867150"/>
            <a:chOff x="480" y="1323"/>
            <a:chExt cx="2208" cy="2436"/>
          </a:xfrm>
        </p:grpSpPr>
        <p:sp>
          <p:nvSpPr>
            <p:cNvPr id="61448" name="Rectangle 29"/>
            <p:cNvSpPr/>
            <p:nvPr/>
          </p:nvSpPr>
          <p:spPr>
            <a:xfrm>
              <a:off x="480" y="1323"/>
              <a:ext cx="2208" cy="8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287655" indent="-287655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Char char="Ø"/>
              </a:pPr>
              <a:r>
                <a:rPr sz="2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PC and compatibles menggunakan Sistem Operasi Windows</a:t>
              </a:r>
              <a:endParaRPr sz="2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61449" name="Picture 61" descr="Fig01-00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8" y="2208"/>
              <a:ext cx="2160" cy="155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64"/>
          <p:cNvGrpSpPr/>
          <p:nvPr/>
        </p:nvGrpSpPr>
        <p:grpSpPr>
          <a:xfrm>
            <a:off x="5029200" y="1828800"/>
            <a:ext cx="3429000" cy="4216400"/>
            <a:chOff x="3216" y="1323"/>
            <a:chExt cx="2160" cy="2656"/>
          </a:xfrm>
        </p:grpSpPr>
        <p:sp>
          <p:nvSpPr>
            <p:cNvPr id="61446" name="Rectangle 31"/>
            <p:cNvSpPr/>
            <p:nvPr/>
          </p:nvSpPr>
          <p:spPr>
            <a:xfrm>
              <a:off x="3216" y="1323"/>
              <a:ext cx="2160" cy="10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287655" indent="-287655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Char char="Ø"/>
              </a:pPr>
              <a:r>
                <a:rPr sz="2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Apple Macintosh Menggunakan Sistem Operasi Macintosh (Mac OS)</a:t>
              </a:r>
              <a:endParaRPr sz="2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61447" name="Picture 62" descr="Fig01-00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" y="2400"/>
              <a:ext cx="1866" cy="157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2"/>
          <p:cNvSpPr>
            <a:spLocks noGrp="1"/>
          </p:cNvSpPr>
          <p:nvPr>
            <p:ph type="title" idx="4294967295"/>
          </p:nvPr>
        </p:nvSpPr>
        <p:spPr>
          <a:xfrm>
            <a:off x="395288" y="206375"/>
            <a:ext cx="7772400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Personal Computers</a:t>
            </a:r>
            <a:endParaRPr sz="3600" dirty="0"/>
          </a:p>
        </p:txBody>
      </p:sp>
      <p:sp>
        <p:nvSpPr>
          <p:cNvPr id="119811" name="Rectangle 3"/>
          <p:cNvSpPr>
            <a:spLocks noGrp="1"/>
          </p:cNvSpPr>
          <p:nvPr>
            <p:ph type="body" idx="4294967295"/>
          </p:nvPr>
        </p:nvSpPr>
        <p:spPr>
          <a:xfrm>
            <a:off x="395288" y="1052513"/>
            <a:ext cx="8820150" cy="647700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 yang dimaksud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desktop computer</a:t>
            </a:r>
            <a:r>
              <a:rPr dirty="0"/>
              <a:t>?</a:t>
            </a:r>
            <a:endParaRPr dirty="0"/>
          </a:p>
        </p:txBody>
      </p:sp>
      <p:sp>
        <p:nvSpPr>
          <p:cNvPr id="119822" name="Rectangle 14"/>
          <p:cNvSpPr/>
          <p:nvPr/>
        </p:nvSpPr>
        <p:spPr>
          <a:xfrm>
            <a:off x="304800" y="1524000"/>
            <a:ext cx="83058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Dibuat sehingga semua komponen dapat diletakkan di bawah meja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9823" name="Picture 15" descr="Fig01-001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57400" y="2386013"/>
            <a:ext cx="5486400" cy="39385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ldLvl="2" advAuto="1000" build="p"/>
      <p:bldP spid="1198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Personal Computers</a:t>
            </a:r>
            <a:endParaRPr sz="3600" dirty="0"/>
          </a:p>
        </p:txBody>
      </p:sp>
      <p:sp>
        <p:nvSpPr>
          <p:cNvPr id="120835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69988"/>
            <a:ext cx="7561263" cy="849312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sz="2800" dirty="0"/>
              <a:t>Apa yang dimaksud</a:t>
            </a:r>
            <a:r>
              <a:rPr sz="2800" b="1" dirty="0"/>
              <a:t> </a:t>
            </a:r>
            <a:r>
              <a:rPr sz="2800" dirty="0">
                <a:solidFill>
                  <a:srgbClr val="D94439"/>
                </a:solidFill>
              </a:rPr>
              <a:t>notebook computer</a:t>
            </a:r>
            <a:r>
              <a:rPr sz="2800" dirty="0"/>
              <a:t>?</a:t>
            </a:r>
            <a:endParaRPr sz="2800" dirty="0"/>
          </a:p>
        </p:txBody>
      </p:sp>
      <p:sp>
        <p:nvSpPr>
          <p:cNvPr id="120860" name="Rectangle 28"/>
          <p:cNvSpPr/>
          <p:nvPr/>
        </p:nvSpPr>
        <p:spPr>
          <a:xfrm>
            <a:off x="228600" y="1844675"/>
            <a:ext cx="4343400" cy="2438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Mudah dibawa, ukuran kecil hingga dapat dipangku (</a:t>
            </a:r>
            <a:r>
              <a:rPr sz="2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lap</a:t>
            </a: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Sering disebut  komputer laptop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Umumnya lebih mahal dibandingkan dengan komputer dekstop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</a:pP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0876" name="Picture 44" descr="Fig01-002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48200" y="2057400"/>
            <a:ext cx="4343400" cy="361156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0860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charRg st="55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0860">
                                            <p:txEl>
                                              <p:charRg st="55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charRg st="8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860">
                                            <p:txEl>
                                              <p:charRg st="87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60" grpId="0" bldLvl="2" advAuto="100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206375"/>
            <a:ext cx="8278813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Komputer Genggam (</a:t>
            </a:r>
            <a:r>
              <a:rPr sz="2800" i="1" dirty="0">
                <a:solidFill>
                  <a:schemeClr val="bg2"/>
                </a:solidFill>
              </a:rPr>
              <a:t>handheld computers</a:t>
            </a:r>
            <a:r>
              <a:rPr dirty="0">
                <a:solidFill>
                  <a:schemeClr val="bg2"/>
                </a:solidFill>
              </a:rPr>
              <a:t>)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1859" name="Rectangle 3"/>
          <p:cNvSpPr>
            <a:spLocks noGrp="1"/>
          </p:cNvSpPr>
          <p:nvPr>
            <p:ph type="body" idx="4294967295"/>
          </p:nvPr>
        </p:nvSpPr>
        <p:spPr>
          <a:xfrm>
            <a:off x="395288" y="1169988"/>
            <a:ext cx="4897437" cy="61118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Apakah 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Tablet PC </a:t>
            </a:r>
            <a:r>
              <a:rPr dirty="0"/>
              <a:t>?</a:t>
            </a:r>
            <a:endParaRPr dirty="0"/>
          </a:p>
        </p:txBody>
      </p:sp>
      <p:grpSp>
        <p:nvGrpSpPr>
          <p:cNvPr id="64516" name="Group 19"/>
          <p:cNvGrpSpPr/>
          <p:nvPr/>
        </p:nvGrpSpPr>
        <p:grpSpPr>
          <a:xfrm>
            <a:off x="304800" y="1905000"/>
            <a:ext cx="4962525" cy="2209800"/>
            <a:chOff x="186" y="960"/>
            <a:chExt cx="3126" cy="1392"/>
          </a:xfrm>
        </p:grpSpPr>
        <p:sp>
          <p:nvSpPr>
            <p:cNvPr id="64518" name="Rectangle 14"/>
            <p:cNvSpPr/>
            <p:nvPr/>
          </p:nvSpPr>
          <p:spPr>
            <a:xfrm>
              <a:off x="192" y="1728"/>
              <a:ext cx="312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marL="609600" lvl="1" indent="-495300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Char char="Ø"/>
              </a:pPr>
              <a:r>
                <a:rPr sz="2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Especially useful for taking notes</a:t>
              </a:r>
              <a:endParaRPr sz="2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19" name="Rectangle 16"/>
            <p:cNvSpPr/>
            <p:nvPr/>
          </p:nvSpPr>
          <p:spPr>
            <a:xfrm>
              <a:off x="192" y="960"/>
              <a:ext cx="3120" cy="33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marL="609600" lvl="1" indent="-495300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Char char="Ø"/>
              </a:pPr>
              <a:r>
                <a:rPr sz="2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Resembles a letter-sized slate</a:t>
              </a:r>
              <a:endParaRPr sz="2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0" name="Rectangle 17"/>
            <p:cNvSpPr/>
            <p:nvPr/>
          </p:nvSpPr>
          <p:spPr>
            <a:xfrm>
              <a:off x="186" y="1200"/>
              <a:ext cx="3120" cy="33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marL="609600" lvl="1" indent="-495300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Char char="Ø"/>
              </a:pPr>
              <a:r>
                <a:rPr sz="2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Allows you to write on the screen using a digital pen</a:t>
              </a:r>
              <a:endParaRPr sz="2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21874" name="Picture 18" descr="Fig01-002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86400" y="1219200"/>
            <a:ext cx="3163888" cy="45720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advAuto="100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206375"/>
            <a:ext cx="8247063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Komputer Genggam (</a:t>
            </a:r>
            <a:r>
              <a:rPr sz="2800" i="1" dirty="0">
                <a:solidFill>
                  <a:schemeClr val="bg2"/>
                </a:solidFill>
              </a:rPr>
              <a:t>handheld computers</a:t>
            </a:r>
            <a:r>
              <a:rPr dirty="0">
                <a:solidFill>
                  <a:schemeClr val="bg2"/>
                </a:solidFill>
              </a:rPr>
              <a:t>)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4931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182688"/>
            <a:ext cx="8240712" cy="769937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Apakah </a:t>
            </a:r>
            <a:r>
              <a:rPr dirty="0">
                <a:solidFill>
                  <a:srgbClr val="D94439"/>
                </a:solidFill>
              </a:rPr>
              <a:t>Web-enabled</a:t>
            </a:r>
            <a:r>
              <a:rPr dirty="0">
                <a:solidFill>
                  <a:schemeClr val="bg2"/>
                </a:solidFill>
              </a:rPr>
              <a:t> pada Komputer Genggam?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4936" name="Rectangle 8"/>
          <p:cNvSpPr/>
          <p:nvPr/>
        </p:nvSpPr>
        <p:spPr>
          <a:xfrm>
            <a:off x="381000" y="2197100"/>
            <a:ext cx="5414963" cy="8001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Dapat digunakan untuk mengecek  e-mail dan akses ke Internet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40" name="Rectangle 12"/>
          <p:cNvSpPr/>
          <p:nvPr/>
        </p:nvSpPr>
        <p:spPr>
          <a:xfrm>
            <a:off x="304800" y="3141663"/>
            <a:ext cx="5635625" cy="83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Telephone berbasis Web-enabled  adalah “smart phone”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4941" name="Picture 13" descr="Fig01-002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43613" y="1908175"/>
            <a:ext cx="2200275" cy="432911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>
                                            <p:txEl>
                                              <p:char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936">
                                            <p:txEl>
                                              <p:charRg st="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4940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  <p:bldP spid="124936" grpId="0" bldLvl="2" advAuto="1000" build="p"/>
      <p:bldP spid="124940" grpId="0" bldLvl="2" advAuto="100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2"/>
          <p:cNvSpPr>
            <a:spLocks noGrp="1"/>
          </p:cNvSpPr>
          <p:nvPr>
            <p:ph type="title" idx="4294967295"/>
          </p:nvPr>
        </p:nvSpPr>
        <p:spPr>
          <a:xfrm>
            <a:off x="468313" y="206375"/>
            <a:ext cx="8134350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Komputer Genggam (</a:t>
            </a:r>
            <a:r>
              <a:rPr sz="2800" i="1" dirty="0">
                <a:solidFill>
                  <a:schemeClr val="bg2"/>
                </a:solidFill>
              </a:rPr>
              <a:t>handheld computers</a:t>
            </a:r>
            <a:r>
              <a:rPr dirty="0">
                <a:solidFill>
                  <a:schemeClr val="bg2"/>
                </a:solidFill>
              </a:rPr>
              <a:t>)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2883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964612" cy="574675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sz="2800" dirty="0"/>
              <a:t>Apa itu Komputer Genggam</a:t>
            </a:r>
            <a:r>
              <a:rPr sz="2800" b="1" dirty="0"/>
              <a:t> (</a:t>
            </a:r>
            <a:r>
              <a:rPr sz="2800" i="1" dirty="0">
                <a:solidFill>
                  <a:srgbClr val="D94439"/>
                </a:solidFill>
              </a:rPr>
              <a:t>handheld computer</a:t>
            </a:r>
            <a:r>
              <a:rPr sz="2800" dirty="0">
                <a:solidFill>
                  <a:srgbClr val="D94439"/>
                </a:solidFill>
              </a:rPr>
              <a:t>)</a:t>
            </a:r>
            <a:r>
              <a:rPr sz="2800" dirty="0"/>
              <a:t>?</a:t>
            </a:r>
            <a:endParaRPr b="1" dirty="0"/>
          </a:p>
        </p:txBody>
      </p:sp>
      <p:grpSp>
        <p:nvGrpSpPr>
          <p:cNvPr id="66564" name="Group 51"/>
          <p:cNvGrpSpPr/>
          <p:nvPr/>
        </p:nvGrpSpPr>
        <p:grpSpPr>
          <a:xfrm>
            <a:off x="5145088" y="3384550"/>
            <a:ext cx="3530600" cy="2708275"/>
            <a:chOff x="3120" y="1920"/>
            <a:chExt cx="2224" cy="1706"/>
          </a:xfrm>
        </p:grpSpPr>
        <p:sp>
          <p:nvSpPr>
            <p:cNvPr id="66568" name="AutoShape 43"/>
            <p:cNvSpPr/>
            <p:nvPr/>
          </p:nvSpPr>
          <p:spPr>
            <a:xfrm>
              <a:off x="3120" y="1920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Left">
                <a:rot lat="0" lon="0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6569" name="Text Box 47"/>
            <p:cNvSpPr txBox="1"/>
            <p:nvPr/>
          </p:nvSpPr>
          <p:spPr>
            <a:xfrm>
              <a:off x="3312" y="2304"/>
              <a:ext cx="1920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sz="2800" dirty="0">
                  <a:latin typeface="Times New Roman" panose="02020603050405020304" pitchFamily="18" charset="0"/>
                </a:rPr>
                <a:t>Digunakan oleh pegawai/pekerja yang mobile </a:t>
              </a:r>
              <a:endParaRPr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49"/>
          <p:cNvGrpSpPr/>
          <p:nvPr/>
        </p:nvGrpSpPr>
        <p:grpSpPr>
          <a:xfrm>
            <a:off x="1157288" y="2393950"/>
            <a:ext cx="3530600" cy="2708275"/>
            <a:chOff x="608" y="1296"/>
            <a:chExt cx="2224" cy="1706"/>
          </a:xfrm>
        </p:grpSpPr>
        <p:sp>
          <p:nvSpPr>
            <p:cNvPr id="66566" name="AutoShape 38"/>
            <p:cNvSpPr/>
            <p:nvPr/>
          </p:nvSpPr>
          <p:spPr>
            <a:xfrm>
              <a:off x="608" y="1296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rgbClr val="FF990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Left">
                <a:rot lat="0" lon="0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 anchorCtr="0">
              <a:flatTx/>
            </a:bodyPr>
            <a:p>
              <a:endParaRPr lang="id-ID" altLang="x-none" b="0" dirty="0">
                <a:latin typeface="Times" pitchFamily="18" charset="0"/>
              </a:endParaRPr>
            </a:p>
          </p:txBody>
        </p:sp>
        <p:sp>
          <p:nvSpPr>
            <p:cNvPr id="66567" name="Text Box 48"/>
            <p:cNvSpPr txBox="1"/>
            <p:nvPr/>
          </p:nvSpPr>
          <p:spPr>
            <a:xfrm>
              <a:off x="768" y="1582"/>
              <a:ext cx="1920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sz="28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Bentuk yang kecil hingga dapat digenggam</a:t>
              </a:r>
              <a:endParaRPr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advAuto="100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>
          <a:xfrm>
            <a:off x="685800" y="206375"/>
            <a:ext cx="8207375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Komputer Genggam (</a:t>
            </a:r>
            <a:r>
              <a:rPr sz="2800" i="1" dirty="0">
                <a:solidFill>
                  <a:schemeClr val="bg2"/>
                </a:solidFill>
              </a:rPr>
              <a:t>handheld computers</a:t>
            </a:r>
            <a:r>
              <a:rPr dirty="0">
                <a:solidFill>
                  <a:schemeClr val="bg2"/>
                </a:solidFill>
              </a:rPr>
              <a:t>)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3907" name="Rectangle 3"/>
          <p:cNvSpPr>
            <a:spLocks noGrp="1"/>
          </p:cNvSpPr>
          <p:nvPr>
            <p:ph type="body" idx="4294967295"/>
          </p:nvPr>
        </p:nvSpPr>
        <p:spPr>
          <a:xfrm>
            <a:off x="395288" y="1052513"/>
            <a:ext cx="8424862" cy="849312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/>
            <a:r>
              <a:rPr dirty="0"/>
              <a:t>Apakah</a:t>
            </a:r>
            <a:r>
              <a:rPr b="1" dirty="0"/>
              <a:t> </a:t>
            </a:r>
            <a:r>
              <a:rPr dirty="0">
                <a:solidFill>
                  <a:srgbClr val="D94439"/>
                </a:solidFill>
              </a:rPr>
              <a:t>personal digital assistant (PDA)</a:t>
            </a:r>
            <a:r>
              <a:rPr dirty="0"/>
              <a:t>?</a:t>
            </a:r>
            <a:endParaRPr dirty="0"/>
          </a:p>
        </p:txBody>
      </p:sp>
      <p:sp>
        <p:nvSpPr>
          <p:cNvPr id="123918" name="Rectangle 14"/>
          <p:cNvSpPr/>
          <p:nvPr/>
        </p:nvSpPr>
        <p:spPr>
          <a:xfrm>
            <a:off x="292100" y="1524000"/>
            <a:ext cx="6413500" cy="35575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600" dirty="0">
                <a:solidFill>
                  <a:schemeClr val="bg1"/>
                </a:solidFill>
                <a:latin typeface="Times New Roman" panose="02020603050405020304" pitchFamily="18" charset="0"/>
              </a:rPr>
              <a:t>Menyediakan fungsi-fungsi personal organizer</a:t>
            </a:r>
            <a:endParaRPr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Kalender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Buku Harian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Buku Alamat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Kalkulator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anose="05000000000000000000" pitchFamily="2" charset="2"/>
              <a:buChar char="§"/>
            </a:pPr>
            <a:r>
              <a:rPr b="0" dirty="0">
                <a:solidFill>
                  <a:schemeClr val="bg1"/>
                </a:solidFill>
                <a:latin typeface="Times New Roman" panose="02020603050405020304" pitchFamily="18" charset="0"/>
              </a:rPr>
              <a:t>Notepad</a:t>
            </a:r>
            <a:endParaRPr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0" y="4986338"/>
            <a:ext cx="1752600" cy="838200"/>
            <a:chOff x="0" y="3141"/>
            <a:chExt cx="1104" cy="528"/>
          </a:xfrm>
        </p:grpSpPr>
        <p:sp>
          <p:nvSpPr>
            <p:cNvPr id="67592" name="Rectangle 19"/>
            <p:cNvSpPr/>
            <p:nvPr/>
          </p:nvSpPr>
          <p:spPr>
            <a:xfrm>
              <a:off x="0" y="3477"/>
              <a:ext cx="1104" cy="192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anose="05000000000000000000" pitchFamily="2" charset="2"/>
              </a:pPr>
              <a:r>
                <a:rPr sz="1200" b="0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Click to view video</a:t>
              </a:r>
              <a:endParaRPr sz="1200" b="0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593" name="AutoShape 20">
              <a:hlinkClick r:id="rId1" action="ppaction://hlinkfile"/>
            </p:cNvPr>
            <p:cNvSpPr/>
            <p:nvPr/>
          </p:nvSpPr>
          <p:spPr>
            <a:xfrm>
              <a:off x="72" y="3141"/>
              <a:ext cx="356" cy="300"/>
            </a:xfrm>
            <a:prstGeom prst="actionButtonMovie">
              <a:avLst/>
            </a:prstGeom>
            <a:solidFill>
              <a:schemeClr val="folHlink"/>
            </a:solidFill>
            <a:ln w="0">
              <a:noFill/>
            </a:ln>
          </p:spPr>
          <p:txBody>
            <a:bodyPr wrap="none" anchor="ctr" anchorCtr="0"/>
            <a:p>
              <a:endParaRPr lang="id-ID" altLang="x-none" b="0" dirty="0">
                <a:latin typeface="Times" pitchFamily="18" charset="0"/>
              </a:endParaRPr>
            </a:p>
          </p:txBody>
        </p:sp>
      </p:grpSp>
      <p:pic>
        <p:nvPicPr>
          <p:cNvPr id="123926" name="Picture 22" descr="Fig01-0023"/>
          <p:cNvPicPr>
            <a:picLocks noChangeAspect="1" noChangeArrowheads="1"/>
          </p:cNvPicPr>
          <p:nvPr/>
        </p:nvPicPr>
        <p:blipFill>
          <a:blip r:embed="rId2"/>
          <a:srcRect b="50000"/>
          <a:stretch>
            <a:fillRect/>
          </a:stretch>
        </p:blipFill>
        <p:spPr bwMode="auto">
          <a:xfrm rot="-21600000">
            <a:off x="3276600" y="3048000"/>
            <a:ext cx="2805113" cy="27590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23927" name="Picture 23" descr="Fig01-0023"/>
          <p:cNvPicPr>
            <a:picLocks noChangeAspect="1" noChangeArrowheads="1"/>
          </p:cNvPicPr>
          <p:nvPr/>
        </p:nvPicPr>
        <p:blipFill>
          <a:blip r:embed="rId2"/>
          <a:srcRect t="50000"/>
          <a:stretch>
            <a:fillRect/>
          </a:stretch>
        </p:blipFill>
        <p:spPr bwMode="auto">
          <a:xfrm>
            <a:off x="6248400" y="1828800"/>
            <a:ext cx="2424113" cy="23844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3918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45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918">
                                            <p:txEl>
                                              <p:charRg st="45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54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918">
                                            <p:txEl>
                                              <p:charRg st="54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66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918">
                                            <p:txEl>
                                              <p:charRg st="66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78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918">
                                            <p:txEl>
                                              <p:charRg st="78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>
                                            <p:txEl>
                                              <p:charRg st="89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918">
                                            <p:txEl>
                                              <p:charRg st="89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  <p:bldP spid="123918" grpId="0" bldLvl="3" advAuto="100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5972" name="Picture 20" descr="Fig01-00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700" y="2667000"/>
            <a:ext cx="2400300" cy="3090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206375"/>
            <a:ext cx="7772400" cy="82708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3600" dirty="0"/>
              <a:t>Server</a:t>
            </a:r>
            <a:endParaRPr sz="3600" dirty="0"/>
          </a:p>
        </p:txBody>
      </p:sp>
      <p:sp>
        <p:nvSpPr>
          <p:cNvPr id="125955" name="Rectangle 3"/>
          <p:cNvSpPr>
            <a:spLocks noGrp="1"/>
          </p:cNvSpPr>
          <p:nvPr>
            <p:ph type="body" idx="4294967295"/>
          </p:nvPr>
        </p:nvSpPr>
        <p:spPr>
          <a:xfrm>
            <a:off x="306388" y="1125538"/>
            <a:ext cx="6065837" cy="531812"/>
          </a:xfrm>
        </p:spPr>
        <p:txBody>
          <a:bodyPr vert="horz" wrap="square" lIns="91440" tIns="45720" rIns="91440" bIns="45720" anchor="t" anchorCtr="0"/>
          <a:p>
            <a:pPr marL="533400" indent="-533400" eaLnBrk="1" hangingPunct="1">
              <a:lnSpc>
                <a:spcPct val="90000"/>
              </a:lnSpc>
            </a:pPr>
            <a:r>
              <a:rPr dirty="0"/>
              <a:t>Ada berapa jenis Server?</a:t>
            </a:r>
            <a:endParaRPr b="1" dirty="0"/>
          </a:p>
        </p:txBody>
      </p:sp>
      <p:sp>
        <p:nvSpPr>
          <p:cNvPr id="125960" name="Rectangle 8"/>
          <p:cNvSpPr/>
          <p:nvPr/>
        </p:nvSpPr>
        <p:spPr>
          <a:xfrm>
            <a:off x="304800" y="1676400"/>
            <a:ext cx="5105400" cy="1096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200" dirty="0">
                <a:solidFill>
                  <a:srgbClr val="CC0000"/>
                </a:solidFill>
                <a:latin typeface="Times New Roman" panose="02020603050405020304" pitchFamily="18" charset="0"/>
              </a:rPr>
              <a:t>Midrange server</a:t>
            </a:r>
            <a:r>
              <a:rPr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Powerful, komputer besar yang mendukung (</a:t>
            </a:r>
            <a:r>
              <a:rPr sz="2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support</a:t>
            </a: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) ratusan komputer kecil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1" name="Rectangle 9"/>
          <p:cNvSpPr/>
          <p:nvPr/>
        </p:nvSpPr>
        <p:spPr>
          <a:xfrm>
            <a:off x="304800" y="2971800"/>
            <a:ext cx="4495800" cy="1096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200" dirty="0">
                <a:solidFill>
                  <a:srgbClr val="CC0000"/>
                </a:solidFill>
                <a:latin typeface="Times New Roman" panose="02020603050405020304" pitchFamily="18" charset="0"/>
              </a:rPr>
              <a:t>Mainframe</a:t>
            </a:r>
            <a:r>
              <a:rPr sz="2200" b="0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lebih powerful, lebih mahal dan mampu mensupport ribuan komputer kecil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2" name="Rectangle 10"/>
          <p:cNvSpPr/>
          <p:nvPr/>
        </p:nvSpPr>
        <p:spPr>
          <a:xfrm>
            <a:off x="304800" y="4267200"/>
            <a:ext cx="4267200" cy="1766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200" dirty="0">
                <a:solidFill>
                  <a:srgbClr val="CC0000"/>
                </a:solidFill>
                <a:latin typeface="Times New Roman" panose="02020603050405020304" pitchFamily="18" charset="0"/>
              </a:rPr>
              <a:t>Supercomputer</a:t>
            </a:r>
            <a:r>
              <a:rPr sz="2200" b="0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Tercepat, paling powerful, paling mahal. Digunakan untuk aplikasi yang membutuhkan perhitungan matematik yang kompleks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5971" name="Picture 19" descr="Fig01-002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1371600"/>
            <a:ext cx="1531938" cy="198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73" name="Picture 21" descr="Fig01-0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648200"/>
            <a:ext cx="3657600" cy="1325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advAuto="1000" build="p"/>
      <p:bldP spid="125960" grpId="0"/>
      <p:bldP spid="125961" grpId="0"/>
      <p:bldP spid="1259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Apa Teknologi Informasi itu?</a:t>
            </a:r>
            <a:endParaRPr lang="id-ID" altLang="x-none" dirty="0"/>
          </a:p>
        </p:txBody>
      </p:sp>
      <p:sp>
        <p:nvSpPr>
          <p:cNvPr id="5123" name="Slide Number Placeholder 3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lIns="91436" tIns="45718" rIns="91436" bIns="45718"/>
          <a:p>
            <a:pPr algn="r"/>
            <a:fld id="{9A0DB2DC-4C9A-4742-B13C-FB6460FD3503}" type="slidenum">
              <a:rPr lang="en-US" altLang="en-US" sz="1400" dirty="0">
                <a:latin typeface="Times New Roman" panose="02020603050405020304" pitchFamily="18" charset="0"/>
              </a:rPr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124" name="Rectangle 3"/>
          <p:cNvSpPr/>
          <p:nvPr/>
        </p:nvSpPr>
        <p:spPr>
          <a:xfrm>
            <a:off x="2138363" y="1385888"/>
            <a:ext cx="6878637" cy="4957762"/>
          </a:xfrm>
          <a:prstGeom prst="rect">
            <a:avLst/>
          </a:prstGeom>
          <a:noFill/>
          <a:ln w="9525">
            <a:noFill/>
          </a:ln>
        </p:spPr>
        <p:txBody>
          <a:bodyPr lIns="91436" tIns="45718" rIns="91436" bIns="45718"/>
          <a:p>
            <a:pPr marL="341630" indent="-341630" eaLnBrk="1" hangingPunct="1">
              <a:spcBef>
                <a:spcPct val="20000"/>
              </a:spcBef>
              <a:buChar char="•"/>
            </a:pPr>
            <a:r>
              <a:rPr sz="3200" b="0" dirty="0">
                <a:solidFill>
                  <a:schemeClr val="bg1"/>
                </a:solidFill>
                <a:latin typeface="Arial" panose="020B0604020202020204" pitchFamily="34" charset="0"/>
              </a:rPr>
              <a:t>Handphone?</a:t>
            </a:r>
            <a:endParaRPr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1630" indent="-341630" eaLnBrk="1" hangingPunct="1">
              <a:spcBef>
                <a:spcPct val="20000"/>
              </a:spcBef>
              <a:buChar char="•"/>
            </a:pPr>
            <a:r>
              <a:rPr sz="3200" b="0" dirty="0">
                <a:solidFill>
                  <a:schemeClr val="bg1"/>
                </a:solidFill>
                <a:latin typeface="Arial" panose="020B0604020202020204" pitchFamily="34" charset="0"/>
              </a:rPr>
              <a:t>Komputer?</a:t>
            </a:r>
            <a:endParaRPr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1630" indent="-341630" eaLnBrk="1" hangingPunct="1">
              <a:spcBef>
                <a:spcPct val="20000"/>
              </a:spcBef>
              <a:buChar char="•"/>
            </a:pPr>
            <a:r>
              <a:rPr sz="3200" b="0" dirty="0">
                <a:solidFill>
                  <a:schemeClr val="bg1"/>
                </a:solidFill>
                <a:latin typeface="Arial" panose="020B0604020202020204" pitchFamily="34" charset="0"/>
              </a:rPr>
              <a:t>Laptop?</a:t>
            </a:r>
            <a:endParaRPr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1630" indent="-341630" eaLnBrk="1" hangingPunct="1">
              <a:spcBef>
                <a:spcPct val="20000"/>
              </a:spcBef>
              <a:buChar char="•"/>
            </a:pPr>
            <a:r>
              <a:rPr sz="3200" b="0" dirty="0">
                <a:solidFill>
                  <a:schemeClr val="bg1"/>
                </a:solidFill>
                <a:latin typeface="Arial" panose="020B0604020202020204" pitchFamily="34" charset="0"/>
              </a:rPr>
              <a:t>Internet?</a:t>
            </a:r>
            <a:endParaRPr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1630" indent="-341630" eaLnBrk="1" hangingPunct="1">
              <a:spcBef>
                <a:spcPct val="20000"/>
              </a:spcBef>
              <a:buChar char="•"/>
            </a:pPr>
            <a:r>
              <a:rPr sz="3200" b="0" dirty="0">
                <a:solidFill>
                  <a:schemeClr val="bg1"/>
                </a:solidFill>
                <a:latin typeface="Arial" panose="020B0604020202020204" pitchFamily="34" charset="0"/>
              </a:rPr>
              <a:t>Atau yang lainnya?</a:t>
            </a:r>
            <a:endParaRPr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8791" name="Picture 71" descr="Fig01-004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657975" y="1773238"/>
            <a:ext cx="2486025" cy="25923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58790" name="Picture 70" descr="Fig01-00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1628775"/>
            <a:ext cx="3576638" cy="26812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69636" name="Rectangle 9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dirty="0"/>
              <a:t>Aplikasi Komputer di Masyarakat</a:t>
            </a:r>
            <a:endParaRPr dirty="0"/>
          </a:p>
        </p:txBody>
      </p:sp>
      <p:sp>
        <p:nvSpPr>
          <p:cNvPr id="158730" name="Rectangle 10"/>
          <p:cNvSpPr>
            <a:spLocks noGrp="1"/>
          </p:cNvSpPr>
          <p:nvPr>
            <p:ph type="body" idx="4294967295"/>
          </p:nvPr>
        </p:nvSpPr>
        <p:spPr>
          <a:xfrm>
            <a:off x="539750" y="1182688"/>
            <a:ext cx="8604250" cy="661987"/>
          </a:xfrm>
        </p:spPr>
        <p:txBody>
          <a:bodyPr vert="horz" wrap="square" lIns="91440" tIns="45720" rIns="91440" bIns="45720" anchor="t" anchorCtr="0"/>
          <a:p>
            <a:pPr marL="0" indent="0" eaLnBrk="1" hangingPunct="1"/>
            <a:r>
              <a:rPr sz="2800" dirty="0"/>
              <a:t>Apa saja contoh aplikasi komputer di masyarakat </a:t>
            </a:r>
            <a:endParaRPr sz="2800" dirty="0"/>
          </a:p>
        </p:txBody>
      </p:sp>
      <p:sp>
        <p:nvSpPr>
          <p:cNvPr id="158735" name="Rectangle 15"/>
          <p:cNvSpPr/>
          <p:nvPr/>
        </p:nvSpPr>
        <p:spPr>
          <a:xfrm>
            <a:off x="304800" y="2133600"/>
            <a:ext cx="2895600" cy="558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Pendidikan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36" name="Rectangle 16"/>
          <p:cNvSpPr/>
          <p:nvPr/>
        </p:nvSpPr>
        <p:spPr>
          <a:xfrm>
            <a:off x="304800" y="2438400"/>
            <a:ext cx="2895600" cy="469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Keuangan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37" name="Rectangle 17"/>
          <p:cNvSpPr/>
          <p:nvPr/>
        </p:nvSpPr>
        <p:spPr>
          <a:xfrm>
            <a:off x="323850" y="28527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Pemerintahan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38" name="Rectangle 18"/>
          <p:cNvSpPr/>
          <p:nvPr/>
        </p:nvSpPr>
        <p:spPr>
          <a:xfrm>
            <a:off x="304800" y="3200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Kesehatan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39" name="Rectangle 19"/>
          <p:cNvSpPr/>
          <p:nvPr/>
        </p:nvSpPr>
        <p:spPr>
          <a:xfrm>
            <a:off x="304800" y="3581400"/>
            <a:ext cx="28956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Ilmu Pengetahuan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40" name="Rectangle 20"/>
          <p:cNvSpPr/>
          <p:nvPr/>
        </p:nvSpPr>
        <p:spPr>
          <a:xfrm>
            <a:off x="304800" y="4205288"/>
            <a:ext cx="28956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Publikasi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41" name="Rectangle 21"/>
          <p:cNvSpPr/>
          <p:nvPr/>
        </p:nvSpPr>
        <p:spPr>
          <a:xfrm>
            <a:off x="304800" y="4548188"/>
            <a:ext cx="28956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Perjalanan</a:t>
            </a:r>
            <a:endParaRPr sz="2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42" name="Rectangle 22"/>
          <p:cNvSpPr/>
          <p:nvPr/>
        </p:nvSpPr>
        <p:spPr>
          <a:xfrm>
            <a:off x="304800" y="49101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857250" lvl="1" indent="-57277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Industri</a:t>
            </a:r>
            <a:endParaRPr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8787" name="Picture 67" descr="Fig01-00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4988" y="3933825"/>
            <a:ext cx="3529013" cy="2644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58792" name="Picture 72" descr="Fig01-00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2138" y="3716338"/>
            <a:ext cx="3241675" cy="28082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0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730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873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873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873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87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73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73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8740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87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874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87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874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0" grpId="0" bldLvl="2" advAuto="1000" build="p"/>
      <p:bldP spid="158735" grpId="0" bldLvl="2" advAuto="1000" build="p"/>
      <p:bldP spid="158736" grpId="0" bldLvl="2" advAuto="1000" build="p"/>
      <p:bldP spid="158737" grpId="0" bldLvl="2" advAuto="1000" build="p"/>
      <p:bldP spid="158738" grpId="0" bldLvl="2" advAuto="1000" build="p"/>
      <p:bldP spid="158739" grpId="0" bldLvl="2" advAuto="1000" build="p"/>
      <p:bldP spid="158740" grpId="0" bldLvl="2" advAuto="1000" build="p"/>
      <p:bldP spid="158741" grpId="0" bldLvl="2" advAuto="1000" build="p"/>
      <p:bldP spid="158742" grpId="0" bldLvl="2" advAuto="100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Slide Number Placeholder 1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  <p:sp>
        <p:nvSpPr>
          <p:cNvPr id="70659" name="Rectangle 2"/>
          <p:cNvSpPr/>
          <p:nvPr/>
        </p:nvSpPr>
        <p:spPr>
          <a:xfrm>
            <a:off x="2286000" y="1571625"/>
            <a:ext cx="6429375" cy="3929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t-IT" altLang="x-none" dirty="0">
                <a:solidFill>
                  <a:schemeClr val="bg1"/>
                </a:solidFill>
                <a:latin typeface="Times New Roman" panose="02020603050405020304" pitchFamily="18" charset="0"/>
              </a:rPr>
              <a:t>•  TI dapat dipakai di semua sektor kehidupan</a:t>
            </a:r>
            <a:endParaRPr lang="it-IT" altLang="x-none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•  Pengendalian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Pusat Pengatur Beban Listrik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Air Trafic Controller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Air Ticketing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Perbankan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Manufaktur / Industri Process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Restaurant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Oil and Gas Refinery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•  Dari Lahir sampai “masuk RMD”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0" name="Rectangle 9"/>
          <p:cNvSpPr txBox="1"/>
          <p:nvPr/>
        </p:nvSpPr>
        <p:spPr>
          <a:xfrm>
            <a:off x="500063" y="214313"/>
            <a:ext cx="8429625" cy="8270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sz="3200" dirty="0">
                <a:solidFill>
                  <a:schemeClr val="bg1"/>
                </a:solidFill>
                <a:latin typeface="Times New Roman" panose="02020603050405020304" pitchFamily="18" charset="0"/>
              </a:rPr>
              <a:t>TI Menjadi Bagian Keseharian Hidup Manusia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395288" y="206375"/>
            <a:ext cx="7772400" cy="827088"/>
          </a:xfrm>
        </p:spPr>
        <p:txBody>
          <a:bodyPr vert="horz" wrap="square" lIns="91440" tIns="45720" rIns="91440" bIns="45720" anchor="ctr" anchorCtr="0"/>
          <a:p>
            <a:r>
              <a:rPr dirty="0"/>
              <a:t>Elemen Sistem Informasi</a:t>
            </a:r>
            <a:endParaRPr dirty="0"/>
          </a:p>
        </p:txBody>
      </p:sp>
      <p:sp>
        <p:nvSpPr>
          <p:cNvPr id="144403" name="Rectangle 19"/>
          <p:cNvSpPr/>
          <p:nvPr/>
        </p:nvSpPr>
        <p:spPr>
          <a:xfrm>
            <a:off x="304800" y="1562100"/>
            <a:ext cx="3124200" cy="13335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People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Procedures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Data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Software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Hardware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4407" name="Picture 23" descr="Fig01-0028"/>
          <p:cNvPicPr>
            <a:picLocks noChangeAspect="1" noChangeArrowheads="1"/>
          </p:cNvPicPr>
          <p:nvPr/>
        </p:nvPicPr>
        <p:blipFill>
          <a:blip r:embed="rId1"/>
          <a:srcRect t="1678"/>
          <a:stretch>
            <a:fillRect/>
          </a:stretch>
        </p:blipFill>
        <p:spPr bwMode="auto">
          <a:xfrm>
            <a:off x="3048000" y="1752600"/>
            <a:ext cx="5486400" cy="44640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40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charRg st="7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403">
                                            <p:txEl>
                                              <p:charRg st="7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charRg st="18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4403">
                                            <p:txEl>
                                              <p:charRg st="18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charRg st="23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4403">
                                            <p:txEl>
                                              <p:charRg st="23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charRg st="32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4403">
                                            <p:txEl>
                                              <p:charRg st="32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03" grpId="0" bldLvl="2" advAuto="100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>
          <a:xfrm>
            <a:off x="395288" y="206375"/>
            <a:ext cx="7772400" cy="827088"/>
          </a:xfrm>
        </p:spPr>
        <p:txBody>
          <a:bodyPr vert="horz" wrap="square" lIns="91440" tIns="45720" rIns="91440" bIns="45720" anchor="ctr" anchorCtr="0"/>
          <a:p>
            <a:r>
              <a:rPr dirty="0"/>
              <a:t>Contoh-contoh Penggunaan Komputer</a:t>
            </a:r>
            <a:endParaRPr dirty="0"/>
          </a:p>
        </p:txBody>
      </p:sp>
      <p:sp>
        <p:nvSpPr>
          <p:cNvPr id="128007" name="Rectangle 7"/>
          <p:cNvSpPr>
            <a:spLocks noGrp="1"/>
          </p:cNvSpPr>
          <p:nvPr>
            <p:ph type="body" idx="4294967295"/>
          </p:nvPr>
        </p:nvSpPr>
        <p:spPr>
          <a:xfrm>
            <a:off x="468313" y="1168400"/>
            <a:ext cx="8675687" cy="585788"/>
          </a:xfrm>
        </p:spPr>
        <p:txBody>
          <a:bodyPr vert="horz" wrap="square" lIns="91440" tIns="45720" rIns="91440" bIns="45720" anchor="t" anchorCtr="0"/>
          <a:p>
            <a:pPr marL="0" indent="0"/>
            <a:r>
              <a:rPr dirty="0"/>
              <a:t> Lima kategori pengguna Komputer</a:t>
            </a:r>
            <a:endParaRPr dirty="0"/>
          </a:p>
        </p:txBody>
      </p:sp>
      <p:pic>
        <p:nvPicPr>
          <p:cNvPr id="128068" name="Picture 68" descr="Fig01-0029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492"/>
          <a:stretch>
            <a:fillRect/>
          </a:stretch>
        </p:blipFill>
        <p:spPr bwMode="auto">
          <a:xfrm>
            <a:off x="2201863" y="1828800"/>
            <a:ext cx="6762750" cy="5029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7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7" grpId="0" advAuto="100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3730" name="Group 3"/>
          <p:cNvGrpSpPr/>
          <p:nvPr/>
        </p:nvGrpSpPr>
        <p:grpSpPr>
          <a:xfrm>
            <a:off x="3205163" y="4149725"/>
            <a:ext cx="4895850" cy="2447925"/>
            <a:chOff x="4896" y="6480"/>
            <a:chExt cx="3600" cy="1872"/>
          </a:xfrm>
        </p:grpSpPr>
        <p:sp>
          <p:nvSpPr>
            <p:cNvPr id="73733" name="Text Box 4"/>
            <p:cNvSpPr txBox="1"/>
            <p:nvPr/>
          </p:nvSpPr>
          <p:spPr>
            <a:xfrm>
              <a:off x="4896" y="6480"/>
              <a:ext cx="1152" cy="72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r>
                <a:rPr lang="id-ID" altLang="ja-JP" sz="2000" b="0" dirty="0">
                  <a:latin typeface="Times New Roman" panose="02020603050405020304" pitchFamily="18" charset="0"/>
                  <a:ea typeface="MS Mincho" pitchFamily="49" charset="-128"/>
                </a:rPr>
                <a:t>Komp A</a:t>
              </a:r>
              <a:endParaRPr lang="id-ID" altLang="ja-JP" sz="2000" b="0" dirty="0">
                <a:latin typeface="Times New Roman" panose="02020603050405020304" pitchFamily="18" charset="0"/>
                <a:ea typeface="MS Mincho" pitchFamily="49" charset="-128"/>
              </a:endParaRPr>
            </a:p>
          </p:txBody>
        </p:sp>
        <p:sp>
          <p:nvSpPr>
            <p:cNvPr id="73734" name="Text Box 5"/>
            <p:cNvSpPr txBox="1"/>
            <p:nvPr/>
          </p:nvSpPr>
          <p:spPr>
            <a:xfrm>
              <a:off x="7344" y="7632"/>
              <a:ext cx="1152" cy="72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r>
                <a:rPr lang="id-ID" altLang="ja-JP" sz="2000" b="0" dirty="0">
                  <a:latin typeface="Times New Roman" panose="02020603050405020304" pitchFamily="18" charset="0"/>
                  <a:ea typeface="MS Mincho" pitchFamily="49" charset="-128"/>
                </a:rPr>
                <a:t>Komp C</a:t>
              </a:r>
              <a:endParaRPr lang="id-ID" altLang="ja-JP" sz="2000" b="0" dirty="0">
                <a:latin typeface="Times New Roman" panose="02020603050405020304" pitchFamily="18" charset="0"/>
                <a:ea typeface="MS Mincho" pitchFamily="49" charset="-128"/>
              </a:endParaRPr>
            </a:p>
          </p:txBody>
        </p:sp>
        <p:sp>
          <p:nvSpPr>
            <p:cNvPr id="73735" name="Text Box 6"/>
            <p:cNvSpPr txBox="1"/>
            <p:nvPr/>
          </p:nvSpPr>
          <p:spPr>
            <a:xfrm>
              <a:off x="7344" y="6480"/>
              <a:ext cx="1152" cy="72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r>
                <a:rPr lang="id-ID" altLang="ja-JP" sz="2000" b="0" dirty="0">
                  <a:latin typeface="Times New Roman" panose="02020603050405020304" pitchFamily="18" charset="0"/>
                  <a:ea typeface="MS Mincho" pitchFamily="49" charset="-128"/>
                </a:rPr>
                <a:t>Komp B</a:t>
              </a:r>
              <a:endParaRPr lang="id-ID" altLang="ja-JP" sz="2000" b="0" dirty="0">
                <a:latin typeface="Times New Roman" panose="02020603050405020304" pitchFamily="18" charset="0"/>
                <a:ea typeface="MS Mincho" pitchFamily="49" charset="-128"/>
              </a:endParaRPr>
            </a:p>
          </p:txBody>
        </p:sp>
        <p:sp>
          <p:nvSpPr>
            <p:cNvPr id="73736" name="Freeform 7"/>
            <p:cNvSpPr/>
            <p:nvPr/>
          </p:nvSpPr>
          <p:spPr>
            <a:xfrm>
              <a:off x="5472" y="7215"/>
              <a:ext cx="1729" cy="1005"/>
            </a:xfrm>
            <a:custGeom>
              <a:avLst/>
              <a:gdLst>
                <a:gd name="txL" fmla="*/ 0 w 1729"/>
                <a:gd name="txT" fmla="*/ 0 h 1005"/>
                <a:gd name="txR" fmla="*/ 1729 w 1729"/>
                <a:gd name="txB" fmla="*/ 1005 h 1005"/>
              </a:gdLst>
              <a:ahLst/>
              <a:cxnLst>
                <a:cxn ang="0">
                  <a:pos x="649" y="135"/>
                </a:cxn>
                <a:cxn ang="0">
                  <a:pos x="574" y="240"/>
                </a:cxn>
                <a:cxn ang="0">
                  <a:pos x="529" y="255"/>
                </a:cxn>
                <a:cxn ang="0">
                  <a:pos x="514" y="300"/>
                </a:cxn>
                <a:cxn ang="0">
                  <a:pos x="484" y="345"/>
                </a:cxn>
                <a:cxn ang="0">
                  <a:pos x="469" y="450"/>
                </a:cxn>
                <a:cxn ang="0">
                  <a:pos x="364" y="525"/>
                </a:cxn>
                <a:cxn ang="0">
                  <a:pos x="259" y="540"/>
                </a:cxn>
                <a:cxn ang="0">
                  <a:pos x="49" y="600"/>
                </a:cxn>
                <a:cxn ang="0">
                  <a:pos x="19" y="690"/>
                </a:cxn>
                <a:cxn ang="0">
                  <a:pos x="139" y="825"/>
                </a:cxn>
                <a:cxn ang="0">
                  <a:pos x="604" y="870"/>
                </a:cxn>
                <a:cxn ang="0">
                  <a:pos x="769" y="885"/>
                </a:cxn>
                <a:cxn ang="0">
                  <a:pos x="934" y="930"/>
                </a:cxn>
                <a:cxn ang="0">
                  <a:pos x="1099" y="990"/>
                </a:cxn>
                <a:cxn ang="0">
                  <a:pos x="1324" y="1005"/>
                </a:cxn>
                <a:cxn ang="0">
                  <a:pos x="1444" y="990"/>
                </a:cxn>
                <a:cxn ang="0">
                  <a:pos x="1489" y="945"/>
                </a:cxn>
                <a:cxn ang="0">
                  <a:pos x="1549" y="930"/>
                </a:cxn>
                <a:cxn ang="0">
                  <a:pos x="1699" y="765"/>
                </a:cxn>
                <a:cxn ang="0">
                  <a:pos x="1729" y="630"/>
                </a:cxn>
                <a:cxn ang="0">
                  <a:pos x="1669" y="420"/>
                </a:cxn>
                <a:cxn ang="0">
                  <a:pos x="1609" y="390"/>
                </a:cxn>
                <a:cxn ang="0">
                  <a:pos x="1564" y="345"/>
                </a:cxn>
                <a:cxn ang="0">
                  <a:pos x="1399" y="300"/>
                </a:cxn>
                <a:cxn ang="0">
                  <a:pos x="1324" y="105"/>
                </a:cxn>
                <a:cxn ang="0">
                  <a:pos x="1219" y="0"/>
                </a:cxn>
                <a:cxn ang="0">
                  <a:pos x="814" y="45"/>
                </a:cxn>
                <a:cxn ang="0">
                  <a:pos x="649" y="135"/>
                </a:cxn>
              </a:cxnLst>
              <a:rect l="txL" t="txT" r="txR" b="txB"/>
              <a:pathLst>
                <a:path w="1729" h="1005">
                  <a:moveTo>
                    <a:pt x="649" y="135"/>
                  </a:moveTo>
                  <a:cubicBezTo>
                    <a:pt x="624" y="170"/>
                    <a:pt x="604" y="210"/>
                    <a:pt x="574" y="240"/>
                  </a:cubicBezTo>
                  <a:cubicBezTo>
                    <a:pt x="563" y="251"/>
                    <a:pt x="540" y="244"/>
                    <a:pt x="529" y="255"/>
                  </a:cubicBezTo>
                  <a:cubicBezTo>
                    <a:pt x="518" y="266"/>
                    <a:pt x="521" y="286"/>
                    <a:pt x="514" y="300"/>
                  </a:cubicBezTo>
                  <a:cubicBezTo>
                    <a:pt x="506" y="316"/>
                    <a:pt x="494" y="330"/>
                    <a:pt x="484" y="345"/>
                  </a:cubicBezTo>
                  <a:cubicBezTo>
                    <a:pt x="479" y="380"/>
                    <a:pt x="482" y="417"/>
                    <a:pt x="469" y="450"/>
                  </a:cubicBezTo>
                  <a:cubicBezTo>
                    <a:pt x="457" y="481"/>
                    <a:pt x="392" y="517"/>
                    <a:pt x="364" y="525"/>
                  </a:cubicBezTo>
                  <a:cubicBezTo>
                    <a:pt x="330" y="534"/>
                    <a:pt x="294" y="534"/>
                    <a:pt x="259" y="540"/>
                  </a:cubicBezTo>
                  <a:cubicBezTo>
                    <a:pt x="188" y="553"/>
                    <a:pt x="120" y="582"/>
                    <a:pt x="49" y="600"/>
                  </a:cubicBezTo>
                  <a:cubicBezTo>
                    <a:pt x="39" y="630"/>
                    <a:pt x="29" y="660"/>
                    <a:pt x="19" y="690"/>
                  </a:cubicBezTo>
                  <a:cubicBezTo>
                    <a:pt x="0" y="747"/>
                    <a:pt x="110" y="812"/>
                    <a:pt x="139" y="825"/>
                  </a:cubicBezTo>
                  <a:cubicBezTo>
                    <a:pt x="261" y="879"/>
                    <a:pt x="486" y="862"/>
                    <a:pt x="604" y="870"/>
                  </a:cubicBezTo>
                  <a:cubicBezTo>
                    <a:pt x="659" y="874"/>
                    <a:pt x="714" y="880"/>
                    <a:pt x="769" y="885"/>
                  </a:cubicBezTo>
                  <a:cubicBezTo>
                    <a:pt x="831" y="901"/>
                    <a:pt x="878" y="909"/>
                    <a:pt x="934" y="930"/>
                  </a:cubicBezTo>
                  <a:cubicBezTo>
                    <a:pt x="962" y="940"/>
                    <a:pt x="1073" y="988"/>
                    <a:pt x="1099" y="990"/>
                  </a:cubicBezTo>
                  <a:cubicBezTo>
                    <a:pt x="1174" y="995"/>
                    <a:pt x="1249" y="1000"/>
                    <a:pt x="1324" y="1005"/>
                  </a:cubicBezTo>
                  <a:cubicBezTo>
                    <a:pt x="1364" y="1000"/>
                    <a:pt x="1406" y="1004"/>
                    <a:pt x="1444" y="990"/>
                  </a:cubicBezTo>
                  <a:cubicBezTo>
                    <a:pt x="1464" y="983"/>
                    <a:pt x="1471" y="956"/>
                    <a:pt x="1489" y="945"/>
                  </a:cubicBezTo>
                  <a:cubicBezTo>
                    <a:pt x="1507" y="935"/>
                    <a:pt x="1529" y="935"/>
                    <a:pt x="1549" y="930"/>
                  </a:cubicBezTo>
                  <a:cubicBezTo>
                    <a:pt x="1617" y="862"/>
                    <a:pt x="1647" y="852"/>
                    <a:pt x="1699" y="765"/>
                  </a:cubicBezTo>
                  <a:cubicBezTo>
                    <a:pt x="1705" y="742"/>
                    <a:pt x="1729" y="649"/>
                    <a:pt x="1729" y="630"/>
                  </a:cubicBezTo>
                  <a:cubicBezTo>
                    <a:pt x="1729" y="582"/>
                    <a:pt x="1710" y="461"/>
                    <a:pt x="1669" y="420"/>
                  </a:cubicBezTo>
                  <a:cubicBezTo>
                    <a:pt x="1653" y="404"/>
                    <a:pt x="1627" y="403"/>
                    <a:pt x="1609" y="390"/>
                  </a:cubicBezTo>
                  <a:cubicBezTo>
                    <a:pt x="1592" y="378"/>
                    <a:pt x="1583" y="355"/>
                    <a:pt x="1564" y="345"/>
                  </a:cubicBezTo>
                  <a:cubicBezTo>
                    <a:pt x="1521" y="321"/>
                    <a:pt x="1447" y="310"/>
                    <a:pt x="1399" y="300"/>
                  </a:cubicBezTo>
                  <a:cubicBezTo>
                    <a:pt x="1355" y="234"/>
                    <a:pt x="1360" y="168"/>
                    <a:pt x="1324" y="105"/>
                  </a:cubicBezTo>
                  <a:cubicBezTo>
                    <a:pt x="1289" y="44"/>
                    <a:pt x="1274" y="41"/>
                    <a:pt x="1219" y="0"/>
                  </a:cubicBezTo>
                  <a:cubicBezTo>
                    <a:pt x="853" y="32"/>
                    <a:pt x="986" y="2"/>
                    <a:pt x="814" y="45"/>
                  </a:cubicBezTo>
                  <a:cubicBezTo>
                    <a:pt x="765" y="78"/>
                    <a:pt x="712" y="135"/>
                    <a:pt x="649" y="13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73737" name="Text Box 8"/>
            <p:cNvSpPr txBox="1"/>
            <p:nvPr/>
          </p:nvSpPr>
          <p:spPr>
            <a:xfrm>
              <a:off x="5760" y="7632"/>
              <a:ext cx="1296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p>
              <a:pPr eaLnBrk="1" hangingPunct="1"/>
              <a:r>
                <a:rPr lang="en-US" altLang="ja-JP" sz="2000" b="0" dirty="0">
                  <a:latin typeface="Times New Roman" panose="02020603050405020304" pitchFamily="18" charset="0"/>
                  <a:ea typeface="MS Mincho" pitchFamily="49" charset="-128"/>
                </a:rPr>
                <a:t>       </a:t>
              </a:r>
              <a:r>
                <a:rPr lang="id-ID" altLang="ja-JP" sz="2000" b="0" dirty="0">
                  <a:latin typeface="Times New Roman" panose="02020603050405020304" pitchFamily="18" charset="0"/>
                  <a:ea typeface="MS Mincho" pitchFamily="49" charset="-128"/>
                </a:rPr>
                <a:t>Network</a:t>
              </a:r>
              <a:endParaRPr lang="id-ID" altLang="x-none" sz="2000" b="0" dirty="0">
                <a:latin typeface="Arial" panose="020B0604020202020204" pitchFamily="34" charset="0"/>
              </a:endParaRPr>
            </a:p>
          </p:txBody>
        </p:sp>
        <p:sp>
          <p:nvSpPr>
            <p:cNvPr id="73738" name="Line 9"/>
            <p:cNvSpPr/>
            <p:nvPr/>
          </p:nvSpPr>
          <p:spPr>
            <a:xfrm flipH="1">
              <a:off x="6768" y="7200"/>
              <a:ext cx="720" cy="432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3739" name="Line 10"/>
            <p:cNvSpPr/>
            <p:nvPr/>
          </p:nvSpPr>
          <p:spPr>
            <a:xfrm flipH="1" flipV="1">
              <a:off x="6912" y="8064"/>
              <a:ext cx="432" cy="144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3740" name="Line 11"/>
            <p:cNvSpPr/>
            <p:nvPr/>
          </p:nvSpPr>
          <p:spPr>
            <a:xfrm>
              <a:off x="5472" y="7200"/>
              <a:ext cx="720" cy="288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3731" name="Rectangle 2"/>
          <p:cNvSpPr>
            <a:spLocks noGrp="1"/>
          </p:cNvSpPr>
          <p:nvPr>
            <p:ph idx="1"/>
          </p:nvPr>
        </p:nvSpPr>
        <p:spPr>
          <a:xfrm>
            <a:off x="0" y="1439863"/>
            <a:ext cx="9144000" cy="2420937"/>
          </a:xfrm>
        </p:spPr>
        <p:txBody>
          <a:bodyPr vert="horz" wrap="square" lIns="91436" tIns="45718" rIns="91436" bIns="45718" anchor="t" anchorCtr="0"/>
          <a:p>
            <a:pPr>
              <a:buNone/>
            </a:pPr>
            <a:r>
              <a:rPr sz="2800" b="1" dirty="0"/>
              <a:t>   </a:t>
            </a:r>
            <a:r>
              <a:rPr sz="2800" b="1" i="1" dirty="0">
                <a:solidFill>
                  <a:srgbClr val="CC0000"/>
                </a:solidFill>
              </a:rPr>
              <a:t>Komunikasi data</a:t>
            </a:r>
            <a:r>
              <a:rPr sz="2800" b="1" dirty="0"/>
              <a:t>, </a:t>
            </a:r>
            <a:r>
              <a:rPr sz="2800" dirty="0"/>
              <a:t>adalah komunikasi dimana source adalah data. </a:t>
            </a:r>
            <a:endParaRPr sz="2800" dirty="0"/>
          </a:p>
          <a:p>
            <a:pPr>
              <a:buNone/>
            </a:pPr>
            <a:r>
              <a:rPr sz="2800" dirty="0"/>
              <a:t>   Transmisi suara dapat saja dijadikan transmisi data jika informasi suara tersebut diubah (dikodekan ) menjadi bentuk digital. </a:t>
            </a:r>
            <a:endParaRPr sz="2800" dirty="0"/>
          </a:p>
          <a:p>
            <a:pPr>
              <a:buNone/>
            </a:pPr>
            <a:endParaRPr lang="id-ID" altLang="x-none" sz="2800" dirty="0"/>
          </a:p>
        </p:txBody>
      </p:sp>
      <p:sp>
        <p:nvSpPr>
          <p:cNvPr id="73732" name="Rectangle 9"/>
          <p:cNvSpPr txBox="1"/>
          <p:nvPr/>
        </p:nvSpPr>
        <p:spPr>
          <a:xfrm>
            <a:off x="395288" y="214313"/>
            <a:ext cx="8429625" cy="8270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sz="3200" dirty="0">
                <a:solidFill>
                  <a:schemeClr val="bg1"/>
                </a:solidFill>
                <a:latin typeface="Times New Roman" panose="02020603050405020304" pitchFamily="18" charset="0"/>
              </a:rPr>
              <a:t>Pengenalan Komunikasi Data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r>
              <a:rPr dirty="0"/>
              <a:t>Pengertian</a:t>
            </a:r>
            <a:endParaRPr dirty="0"/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>
              <a:buNone/>
            </a:pPr>
            <a:r>
              <a:rPr b="1" dirty="0"/>
              <a:t>Komunikasi Data:</a:t>
            </a:r>
            <a:endParaRPr b="1" dirty="0"/>
          </a:p>
          <a:p>
            <a:pPr>
              <a:spcBef>
                <a:spcPct val="0"/>
              </a:spcBef>
            </a:pPr>
            <a:r>
              <a:rPr dirty="0"/>
              <a:t>Penggabungan antara dunia komunikasi dan komputer, </a:t>
            </a:r>
            <a:endParaRPr dirty="0"/>
          </a:p>
          <a:p>
            <a:pPr>
              <a:spcBef>
                <a:spcPct val="0"/>
              </a:spcBef>
            </a:pPr>
            <a:endParaRPr dirty="0"/>
          </a:p>
          <a:p>
            <a:pPr lvl="1">
              <a:spcBef>
                <a:spcPct val="0"/>
              </a:spcBef>
            </a:pPr>
            <a:r>
              <a:rPr dirty="0"/>
              <a:t>Komunikasi umum </a:t>
            </a:r>
            <a:r>
              <a:rPr dirty="0">
                <a:sym typeface="Wingdings" panose="05000000000000000000" pitchFamily="2" charset="2"/>
              </a:rPr>
              <a:t> antar manusia </a:t>
            </a:r>
            <a:r>
              <a:rPr dirty="0"/>
              <a:t>(baik dengan bantuan alat maupun langsung)</a:t>
            </a:r>
            <a:endParaRPr dirty="0"/>
          </a:p>
          <a:p>
            <a:pPr lvl="1">
              <a:spcBef>
                <a:spcPct val="0"/>
              </a:spcBef>
            </a:pPr>
            <a:endParaRPr dirty="0"/>
          </a:p>
          <a:p>
            <a:pPr lvl="1">
              <a:spcBef>
                <a:spcPct val="0"/>
              </a:spcBef>
            </a:pPr>
            <a:r>
              <a:rPr dirty="0"/>
              <a:t>Komunikasi data </a:t>
            </a:r>
            <a:r>
              <a:rPr dirty="0">
                <a:sym typeface="Wingdings" panose="05000000000000000000" pitchFamily="2" charset="2"/>
              </a:rPr>
              <a:t> antar </a:t>
            </a:r>
            <a:r>
              <a:rPr dirty="0"/>
              <a:t>komputer atau perangkat digital lainnya (PDA, Printer, HP)</a:t>
            </a:r>
            <a:endParaRPr dirty="0"/>
          </a:p>
        </p:txBody>
      </p:sp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>
            <a:spLocks noGrp="1"/>
          </p:cNvSpPr>
          <p:nvPr>
            <p:ph type="title"/>
          </p:nvPr>
        </p:nvSpPr>
        <p:spPr>
          <a:xfrm>
            <a:off x="539750" y="206375"/>
            <a:ext cx="7772400" cy="827088"/>
          </a:xfrm>
        </p:spPr>
        <p:txBody>
          <a:bodyPr vert="horz" wrap="square" lIns="91436" tIns="45718" rIns="91436" bIns="45718" anchor="t" anchorCtr="0"/>
          <a:p>
            <a:r>
              <a:rPr lang="id-ID" altLang="x-none" dirty="0"/>
              <a:t>Bentuk Komunikasi Elektronik</a:t>
            </a:r>
            <a:endParaRPr lang="id-ID" altLang="x-none" dirty="0"/>
          </a:p>
        </p:txBody>
      </p:sp>
      <p:sp>
        <p:nvSpPr>
          <p:cNvPr id="75779" name="Rectangle 5"/>
          <p:cNvSpPr/>
          <p:nvPr/>
        </p:nvSpPr>
        <p:spPr>
          <a:xfrm>
            <a:off x="611188" y="1484313"/>
            <a:ext cx="8316912" cy="2654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457200" indent="-457200">
              <a:buNone/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id-ID" altLang="x-none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Adapun bentuk komunikasi elektronik terbagi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id-ID" altLang="x-none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menjadi tiga, yaitu: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id-ID" altLang="x-none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Komunikasi suara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id-ID" altLang="x-none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Komunikasi berita dan gambar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id-ID" altLang="x-none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Komunikasi data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None/>
            </a:pPr>
            <a:endParaRPr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5780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067175" y="3186113"/>
            <a:ext cx="5076825" cy="36718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r>
              <a:rPr sz="2800" dirty="0"/>
              <a:t>Cara melakukan Komunikasi Elektronik (1)</a:t>
            </a:r>
            <a:endParaRPr lang="id-ID" altLang="x-none" sz="2800" dirty="0"/>
          </a:p>
        </p:txBody>
      </p:sp>
      <p:sp>
        <p:nvSpPr>
          <p:cNvPr id="76803" name="Rectangle 2"/>
          <p:cNvSpPr/>
          <p:nvPr/>
        </p:nvSpPr>
        <p:spPr>
          <a:xfrm>
            <a:off x="755650" y="1571625"/>
            <a:ext cx="7959725" cy="1979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t-IT" altLang="x-none" dirty="0">
                <a:solidFill>
                  <a:schemeClr val="bg1"/>
                </a:solidFill>
                <a:latin typeface="Times New Roman" panose="02020603050405020304" pitchFamily="18" charset="0"/>
              </a:rPr>
              <a:t>•  Komunikasi Suara</a:t>
            </a:r>
            <a:endParaRPr lang="it-IT" altLang="x-none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– Komunikasi Radio Siaran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   (dipancarkan ke segala arah, secara umum,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   jangkauannya tergantung daya pancar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   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serta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ijinnya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680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492500" y="3883025"/>
            <a:ext cx="4032250" cy="21383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2"/>
          <p:cNvSpPr>
            <a:spLocks noGrp="1"/>
          </p:cNvSpPr>
          <p:nvPr>
            <p:ph type="title"/>
          </p:nvPr>
        </p:nvSpPr>
        <p:spPr>
          <a:xfrm>
            <a:off x="395288" y="369888"/>
            <a:ext cx="7772400" cy="827087"/>
          </a:xfrm>
        </p:spPr>
        <p:txBody>
          <a:bodyPr vert="horz" wrap="square" lIns="91436" tIns="45718" rIns="91436" bIns="45718" anchor="t" anchorCtr="0"/>
          <a:p>
            <a:r>
              <a:rPr sz="2800" dirty="0"/>
              <a:t>Cara melakukan Komunikasi Elektronik (2)</a:t>
            </a:r>
            <a:endParaRPr lang="id-ID" altLang="x-none" sz="2800" dirty="0"/>
          </a:p>
        </p:txBody>
      </p:sp>
      <p:sp>
        <p:nvSpPr>
          <p:cNvPr id="77827" name="Rectangle 2"/>
          <p:cNvSpPr/>
          <p:nvPr/>
        </p:nvSpPr>
        <p:spPr>
          <a:xfrm>
            <a:off x="755650" y="1571625"/>
            <a:ext cx="7959725" cy="4473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– Komunikasi Radio Amatir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(dipancarkan ke segala arah, jumlah penerima dan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pengirim terbatas)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– Komunikasi Radio Panggil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(memanggil penerima yang menjadi pelanggan pengirim)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– Komunikasi Telepon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(paling luas jangkauan dan komunikasi dua arah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bersamaan)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  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468313" y="441325"/>
            <a:ext cx="7772400" cy="827088"/>
          </a:xfrm>
        </p:spPr>
        <p:txBody>
          <a:bodyPr vert="horz" wrap="square" lIns="91436" tIns="45718" rIns="91436" bIns="45718" anchor="t" anchorCtr="0"/>
          <a:p>
            <a:r>
              <a:rPr sz="2800" dirty="0"/>
              <a:t>Cara melakukan Komunikasi Elektronik (3)</a:t>
            </a:r>
            <a:endParaRPr lang="id-ID" altLang="x-none" sz="2800" dirty="0"/>
          </a:p>
        </p:txBody>
      </p:sp>
      <p:sp>
        <p:nvSpPr>
          <p:cNvPr id="78851" name="Rectangle 2"/>
          <p:cNvSpPr/>
          <p:nvPr/>
        </p:nvSpPr>
        <p:spPr>
          <a:xfrm>
            <a:off x="755650" y="1571625"/>
            <a:ext cx="838835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har char="•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Komunikasi Berita dan Gambar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(pengiriman data berupa video, gambar, ataupun suara) 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8852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2987675" y="2852738"/>
            <a:ext cx="5184775" cy="28082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DEFINISI(1)</a:t>
            </a:r>
            <a:endParaRPr lang="id-ID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2463" y="1169988"/>
            <a:ext cx="6878638" cy="4957763"/>
          </a:xfrm>
        </p:spPr>
        <p:txBody>
          <a:bodyPr vert="horz" wrap="square" lIns="91436" tIns="45718" rIns="91436" bIns="45718" numCol="1" anchor="t" anchorCtr="0" compatLnSpc="1"/>
          <a:lstStyle/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id-ID" sz="28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Information technology (teknologi informasi - TI)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 istilah untuk mendeskripsikan teknologi-teknologi yang memungkinkan manusia untuk:</a:t>
            </a:r>
            <a:endParaRPr kumimoji="0" lang="id-ID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record)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menyimpan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mengolah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 kembali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retrieve)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mengirim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transmit)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638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menerima (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receive)</a:t>
            </a:r>
            <a:endParaRPr kumimoji="0" lang="id-ID" sz="2400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Slide Number Placeholder 3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lIns="91436" tIns="45718" rIns="91436" bIns="45718"/>
          <a:p>
            <a:pPr algn="r"/>
            <a:fld id="{9A0DB2DC-4C9A-4742-B13C-FB6460FD3503}" type="slidenum">
              <a:rPr lang="en-US" altLang="en-US" sz="1400" dirty="0">
                <a:latin typeface="Times New Roman" panose="02020603050405020304" pitchFamily="18" charset="0"/>
              </a:rPr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0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40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40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17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17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charRg st="19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charRg st="19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charRg st="22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charRg st="22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charRg st="24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charRg st="24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468313" y="369888"/>
            <a:ext cx="7772400" cy="827087"/>
          </a:xfrm>
        </p:spPr>
        <p:txBody>
          <a:bodyPr vert="horz" wrap="square" lIns="91436" tIns="45718" rIns="91436" bIns="45718" anchor="t" anchorCtr="0"/>
          <a:p>
            <a:r>
              <a:rPr sz="2800" dirty="0"/>
              <a:t>Cara melakukan Komunikasi Elektronik (4)</a:t>
            </a:r>
            <a:endParaRPr lang="id-ID" altLang="x-none" sz="2800" dirty="0"/>
          </a:p>
        </p:txBody>
      </p:sp>
      <p:sp>
        <p:nvSpPr>
          <p:cNvPr id="79875" name="Rectangle 2"/>
          <p:cNvSpPr/>
          <p:nvPr/>
        </p:nvSpPr>
        <p:spPr>
          <a:xfrm>
            <a:off x="755650" y="1571625"/>
            <a:ext cx="838835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har char="•"/>
            </a:pP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Komunikasi Data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- Jaringan Publik ( </a:t>
            </a:r>
            <a:r>
              <a:rPr i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Network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) 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  - Jaringan Pribadi ( </a:t>
            </a:r>
            <a:r>
              <a:rPr i="1" dirty="0">
                <a:solidFill>
                  <a:schemeClr val="bg1"/>
                </a:solidFill>
                <a:latin typeface="Times New Roman" panose="02020603050405020304" pitchFamily="18" charset="0"/>
              </a:rPr>
              <a:t>Private Network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</a:rPr>
              <a:t> )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9876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843213" y="3284538"/>
            <a:ext cx="5689600" cy="35734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>
            <a:spLocks noGrp="1"/>
          </p:cNvSpPr>
          <p:nvPr>
            <p:ph type="title"/>
          </p:nvPr>
        </p:nvSpPr>
        <p:spPr>
          <a:xfrm>
            <a:off x="468313" y="369888"/>
            <a:ext cx="7772400" cy="827087"/>
          </a:xfrm>
        </p:spPr>
        <p:txBody>
          <a:bodyPr vert="horz" wrap="square" lIns="91436" tIns="45718" rIns="91436" bIns="45718" anchor="t" anchorCtr="0"/>
          <a:p>
            <a:r>
              <a:rPr dirty="0"/>
              <a:t>Elemen Komunikasi Data</a:t>
            </a:r>
            <a:endParaRPr lang="id-ID" altLang="x-none" dirty="0"/>
          </a:p>
        </p:txBody>
      </p:sp>
      <p:sp>
        <p:nvSpPr>
          <p:cNvPr id="80899" name="Rectangle 6"/>
          <p:cNvSpPr/>
          <p:nvPr/>
        </p:nvSpPr>
        <p:spPr>
          <a:xfrm>
            <a:off x="468313" y="1495425"/>
            <a:ext cx="8496300" cy="2654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just">
              <a:buAutoNum type="alphaLcPeriod"/>
            </a:pPr>
            <a:r>
              <a:rPr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Sumber data (</a:t>
            </a:r>
            <a:r>
              <a:rPr lang="id-ID" altLang="x-none" sz="2800" i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source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sz="28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buAutoNum type="alphaLcPeriod"/>
            </a:pPr>
            <a:r>
              <a:rPr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Media Transmisi (</a:t>
            </a:r>
            <a:r>
              <a:rPr lang="id-ID" altLang="x-none" sz="2800" i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transmission media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sz="28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buAutoNum type="alphaLcPeriod"/>
            </a:pPr>
            <a:r>
              <a:rPr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Penerima (</a:t>
            </a:r>
            <a:r>
              <a:rPr lang="id-ID" altLang="x-none" sz="2800" i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receiver</a:t>
            </a: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).</a:t>
            </a:r>
            <a:endParaRPr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>
              <a:buNone/>
            </a:pPr>
            <a:endParaRPr sz="28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id-ID" altLang="x-none" sz="2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Apabila salah satu elemen tidak ada, maka komunikasi tidak dapat dilakukan.</a:t>
            </a:r>
            <a:endParaRPr lang="id-ID" altLang="x-none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0900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2195513" y="4437063"/>
            <a:ext cx="6948487" cy="24209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468313" y="514350"/>
            <a:ext cx="7772400" cy="827088"/>
          </a:xfrm>
        </p:spPr>
        <p:txBody>
          <a:bodyPr vert="horz" wrap="square" lIns="91436" tIns="45718" rIns="91436" bIns="45718" anchor="t" anchorCtr="0"/>
          <a:p>
            <a:r>
              <a:rPr dirty="0"/>
              <a:t>Model Komunikasi Data</a:t>
            </a:r>
            <a:endParaRPr lang="id-ID" altLang="x-none" dirty="0"/>
          </a:p>
        </p:txBody>
      </p:sp>
      <p:pic>
        <p:nvPicPr>
          <p:cNvPr id="8192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763713" y="1989138"/>
            <a:ext cx="6840537" cy="4665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r>
              <a:rPr dirty="0"/>
              <a:t>Tipe Channel Transmisi</a:t>
            </a:r>
            <a:endParaRPr lang="id-ID" altLang="x-none" dirty="0"/>
          </a:p>
        </p:txBody>
      </p:sp>
      <p:sp>
        <p:nvSpPr>
          <p:cNvPr id="829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36" tIns="45718" rIns="91436" bIns="45718" anchor="t" anchorCtr="0"/>
          <a:p>
            <a:pPr marL="609600" indent="-609600">
              <a:lnSpc>
                <a:spcPct val="80000"/>
              </a:lnSpc>
            </a:pPr>
            <a:r>
              <a:rPr lang="id-ID" altLang="x-none" sz="2400" dirty="0"/>
              <a:t>Tipe transmisi satu arah (</a:t>
            </a:r>
            <a:r>
              <a:rPr lang="id-ID" altLang="x-none" sz="2400" i="1" dirty="0"/>
              <a:t>simplex</a:t>
            </a:r>
            <a:r>
              <a:rPr lang="id-ID" altLang="x-none" sz="2400" dirty="0"/>
              <a:t>)</a:t>
            </a:r>
            <a:endParaRPr sz="2400" dirty="0"/>
          </a:p>
          <a:p>
            <a:pPr marL="609600" indent="-609600">
              <a:lnSpc>
                <a:spcPct val="80000"/>
              </a:lnSpc>
              <a:buNone/>
            </a:pPr>
            <a:r>
              <a:rPr sz="2400" dirty="0"/>
              <a:t>       </a:t>
            </a:r>
            <a:r>
              <a:rPr lang="id-ID" altLang="x-none" sz="2400" dirty="0"/>
              <a:t>Transmisi hanya dapat dilakukan satu arah, contoh: siaran radio dan televisi.</a:t>
            </a:r>
            <a:endParaRPr sz="2400" dirty="0"/>
          </a:p>
          <a:p>
            <a:pPr marL="609600" indent="-609600">
              <a:lnSpc>
                <a:spcPct val="80000"/>
              </a:lnSpc>
            </a:pPr>
            <a:r>
              <a:rPr lang="id-ID" altLang="x-none" sz="2400" dirty="0"/>
              <a:t>Tipe transmisi dua arah bergantian (</a:t>
            </a:r>
            <a:r>
              <a:rPr lang="id-ID" altLang="x-none" sz="2400" i="1" dirty="0"/>
              <a:t>half duplex</a:t>
            </a:r>
            <a:r>
              <a:rPr lang="id-ID" altLang="x-none" sz="2400" dirty="0"/>
              <a:t>)</a:t>
            </a:r>
            <a:endParaRPr sz="2400" dirty="0"/>
          </a:p>
          <a:p>
            <a:pPr marL="609600" indent="-609600">
              <a:lnSpc>
                <a:spcPct val="80000"/>
              </a:lnSpc>
              <a:buNone/>
            </a:pPr>
            <a:r>
              <a:rPr sz="2400" dirty="0"/>
              <a:t>       </a:t>
            </a:r>
            <a:r>
              <a:rPr lang="id-ID" altLang="x-none" sz="2400" dirty="0"/>
              <a:t>Transmisi dapat dilakukan dua arah tetapi dalam pentransmisian dilakukan secara bergantian, contoh: </a:t>
            </a:r>
            <a:r>
              <a:rPr lang="id-ID" altLang="x-none" sz="2400" i="1" dirty="0"/>
              <a:t>handy talkie, walkie talkie</a:t>
            </a:r>
            <a:r>
              <a:rPr lang="id-ID" altLang="x-none" sz="2400" dirty="0"/>
              <a:t>.</a:t>
            </a:r>
            <a:endParaRPr sz="2400" dirty="0"/>
          </a:p>
          <a:p>
            <a:pPr marL="609600" indent="-609600">
              <a:lnSpc>
                <a:spcPct val="80000"/>
              </a:lnSpc>
            </a:pPr>
            <a:r>
              <a:rPr lang="id-ID" altLang="x-none" sz="2400" dirty="0"/>
              <a:t>Tipe transmisi dua arah bersamaan (</a:t>
            </a:r>
            <a:r>
              <a:rPr lang="id-ID" altLang="x-none" sz="2400" i="1" dirty="0"/>
              <a:t>full duplex</a:t>
            </a:r>
            <a:r>
              <a:rPr lang="id-ID" altLang="x-none" sz="2400" dirty="0"/>
              <a:t>).</a:t>
            </a:r>
            <a:endParaRPr sz="2400" dirty="0"/>
          </a:p>
          <a:p>
            <a:pPr marL="609600" indent="-609600">
              <a:lnSpc>
                <a:spcPct val="80000"/>
              </a:lnSpc>
              <a:buNone/>
            </a:pPr>
            <a:r>
              <a:rPr sz="2400" dirty="0"/>
              <a:t>       </a:t>
            </a:r>
            <a:r>
              <a:rPr lang="id-ID" altLang="x-none" sz="2400" dirty="0"/>
              <a:t>Transmisi dapat dilakukan dua arah dan pentransmisian data dilakukan secara bersamaan antara kedua belah pihak, contoh: telepon.</a:t>
            </a:r>
            <a:endParaRPr lang="id-ID" altLang="x-none" sz="2400" dirty="0"/>
          </a:p>
        </p:txBody>
      </p:sp>
    </p:spTree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sz="4000" b="1" dirty="0"/>
              <a:t>Defining Information Technology</a:t>
            </a:r>
            <a:endParaRPr lang="en-US" altLang="x-none" sz="4000" b="1" dirty="0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33800"/>
          </a:xfrm>
        </p:spPr>
        <p:txBody>
          <a:bodyPr vert="horz" wrap="square" lIns="91440" tIns="45720" rIns="91440" bIns="45720" anchor="t" anchorCtr="0"/>
          <a:p>
            <a:pPr algn="l" rtl="0" eaLnBrk="1" hangingPunct="1">
              <a:lnSpc>
                <a:spcPct val="90000"/>
              </a:lnSpc>
            </a:pPr>
            <a:r>
              <a:rPr lang="en-US" altLang="x-none" sz="3600" b="1" dirty="0"/>
              <a:t>Information Technologies are systems of hardware and/or software that capture, process, exchange, store and/or present information using electrical, magnetic and/or electromagnetic energy.</a:t>
            </a:r>
            <a:endParaRPr lang="en-US" altLang="x-none" sz="3600" b="1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dirty="0"/>
              <a:t>IT Example: Cellular Telephony</a:t>
            </a:r>
            <a:endParaRPr lang="en-US" altLang="x-none" dirty="0"/>
          </a:p>
        </p:txBody>
      </p:sp>
      <p:pic>
        <p:nvPicPr>
          <p:cNvPr id="7171" name="Picture 5" descr="Scan0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71600"/>
            <a:ext cx="7543800" cy="5070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x-none" dirty="0"/>
              <a:t>IT Example: Wireless Internet</a:t>
            </a:r>
            <a:endParaRPr lang="en-US" altLang="x-none" dirty="0"/>
          </a:p>
        </p:txBody>
      </p:sp>
      <p:pic>
        <p:nvPicPr>
          <p:cNvPr id="8195" name="Picture 4" descr="scan0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341438"/>
            <a:ext cx="8077200" cy="5135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rtl="0" eaLnBrk="1" hangingPunct="1">
              <a:buNone/>
            </a:pPr>
            <a:r>
              <a:rPr lang="en-US" altLang="x-none" dirty="0"/>
              <a:t>IT in Society (people)</a:t>
            </a:r>
            <a:endParaRPr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 vert="horz" wrap="square" lIns="91440" tIns="45720" rIns="91440" bIns="45720" anchor="t" anchorCtr="0"/>
          <a:p>
            <a:pPr algn="l" rtl="0" eaLnBrk="1" hangingPunct="1"/>
            <a:r>
              <a:rPr lang="en-US" altLang="x-none" sz="2400" dirty="0"/>
              <a:t>Personal Communication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Conversations (phone, cell),contoh barang elektronik dengan berbagai merek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Messaging (E-mail, SMS),</a:t>
            </a:r>
            <a:r>
              <a:rPr lang="en-US" altLang="x-none" sz="2000" dirty="0">
                <a:sym typeface="+mn-ea"/>
              </a:rPr>
              <a:t>contoh aplikasi message whatssapp, line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Video Coms, </a:t>
            </a:r>
            <a:r>
              <a:rPr lang="en-US" altLang="x-none" sz="2000" dirty="0">
                <a:sym typeface="+mn-ea"/>
              </a:rPr>
              <a:t>contoh aplikasi zzom, aplikasi googlemeet</a:t>
            </a:r>
            <a:endParaRPr lang="en-US" altLang="x-none" sz="2000" dirty="0"/>
          </a:p>
          <a:p>
            <a:pPr algn="l" rtl="0" eaLnBrk="1" hangingPunct="1"/>
            <a:r>
              <a:rPr lang="en-US" altLang="x-none" sz="2400" dirty="0"/>
              <a:t>Entertainment 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Web surfing,</a:t>
            </a:r>
            <a:r>
              <a:rPr lang="en-US" altLang="x-none" sz="2000" dirty="0">
                <a:sym typeface="+mn-ea"/>
              </a:rPr>
              <a:t>contoh googlechrome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Downloading video and audio files,</a:t>
            </a:r>
            <a:r>
              <a:rPr lang="en-US" altLang="x-none" sz="2000" dirty="0">
                <a:sym typeface="+mn-ea"/>
              </a:rPr>
              <a:t>contoh aplikasi mozilla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Interactive gaming,</a:t>
            </a:r>
            <a:r>
              <a:rPr lang="en-US" altLang="x-none" sz="2000" dirty="0">
                <a:sym typeface="+mn-ea"/>
              </a:rPr>
              <a:t>contoh aplikasi discord</a:t>
            </a:r>
            <a:endParaRPr lang="en-US" altLang="x-none" sz="2000" dirty="0"/>
          </a:p>
          <a:p>
            <a:pPr algn="l" rtl="0" eaLnBrk="1" hangingPunct="1"/>
            <a:r>
              <a:rPr lang="en-US" altLang="x-none" sz="2400" dirty="0"/>
              <a:t>Day-to-Day living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Buying airline tecket,</a:t>
            </a:r>
            <a:r>
              <a:rPr lang="en-US" altLang="x-none" sz="2000" dirty="0">
                <a:sym typeface="+mn-ea"/>
              </a:rPr>
              <a:t>contoh aplikasi traveloka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Ordering books,</a:t>
            </a:r>
            <a:r>
              <a:rPr lang="en-US" altLang="x-none" sz="2000" dirty="0">
                <a:sym typeface="+mn-ea"/>
              </a:rPr>
              <a:t>contoh aplikasi gramedia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Electronic banking/ stock market,</a:t>
            </a:r>
            <a:r>
              <a:rPr lang="en-US" altLang="x-none" sz="2000" dirty="0">
                <a:sym typeface="+mn-ea"/>
              </a:rPr>
              <a:t>contoh aplikasi mBanking</a:t>
            </a:r>
            <a:endParaRPr sz="20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rtl="0" eaLnBrk="1" hangingPunct="1">
              <a:buNone/>
            </a:pPr>
            <a:r>
              <a:rPr lang="en-US" altLang="x-none" dirty="0"/>
              <a:t>IT in Society (business)</a:t>
            </a:r>
            <a:endParaRPr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 vert="horz" wrap="square" lIns="91440" tIns="45720" rIns="91440" bIns="45720" anchor="t" anchorCtr="0"/>
          <a:p>
            <a:pPr algn="l" rtl="0" eaLnBrk="1" hangingPunct="1"/>
            <a:r>
              <a:rPr lang="en-US" altLang="x-none" sz="2400" dirty="0"/>
              <a:t>Internal Communication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Computer network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Corporate website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Video teleconferencing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Messaging (SMS, email)</a:t>
            </a:r>
            <a:endParaRPr lang="en-US" altLang="x-none" sz="2000" dirty="0"/>
          </a:p>
          <a:p>
            <a:pPr algn="l" rtl="0" eaLnBrk="1" hangingPunct="1"/>
            <a:r>
              <a:rPr lang="en-US" altLang="x-none" sz="2400" dirty="0"/>
              <a:t>Electronic Commerce 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Call Centres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Electronic transactions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Online sales</a:t>
            </a:r>
            <a:endParaRPr lang="en-US" altLang="x-none" sz="2000" dirty="0"/>
          </a:p>
          <a:p>
            <a:pPr algn="l" rtl="0" eaLnBrk="1" hangingPunct="1"/>
            <a:r>
              <a:rPr lang="en-US" altLang="x-none" sz="2400" dirty="0"/>
              <a:t>Business operations </a:t>
            </a:r>
            <a:endParaRPr lang="en-US" altLang="x-none" sz="2400" dirty="0"/>
          </a:p>
          <a:p>
            <a:pPr lvl="1" algn="l" rtl="0" eaLnBrk="1" hangingPunct="1"/>
            <a:r>
              <a:rPr lang="en-US" altLang="x-none" sz="2000" dirty="0"/>
              <a:t>Factory operation systems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2000" dirty="0"/>
              <a:t>Databases</a:t>
            </a:r>
            <a:endParaRPr sz="20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vert="horz" wrap="square" lIns="91440" tIns="45720" rIns="91440" bIns="45720" anchor="ctr" anchorCtr="0"/>
          <a:p>
            <a:pPr rtl="0" eaLnBrk="1" hangingPunct="1">
              <a:buNone/>
            </a:pPr>
            <a:r>
              <a:rPr lang="en-US" altLang="x-none" dirty="0"/>
              <a:t>Examples on IT Careers</a:t>
            </a:r>
            <a:endParaRPr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 vert="horz" wrap="square" lIns="91440" tIns="45720" rIns="91440" bIns="45720" anchor="t" anchorCtr="0"/>
          <a:p>
            <a:pPr algn="l" rtl="0" eaLnBrk="1" hangingPunct="1"/>
            <a:r>
              <a:rPr lang="en-US" altLang="x-none" sz="2000" dirty="0"/>
              <a:t>Information Security Jobs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Address information security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IT Analyst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Translate business requirement into technical specification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Network Administration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Configure and operate computer network 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Management Consulting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Provide consulting for government and organizations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Database Administration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Managing corporate database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Computer Forensics Expert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Extracts computer evidence for detecting/preventing /prosecuting crimes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IT Sales: 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people on frontline to sell products</a:t>
            </a:r>
            <a:endParaRPr lang="en-US" altLang="x-none" sz="1800" dirty="0"/>
          </a:p>
          <a:p>
            <a:pPr algn="l" rtl="0" eaLnBrk="1" hangingPunct="1"/>
            <a:r>
              <a:rPr lang="en-US" altLang="x-none" sz="2000" dirty="0"/>
              <a:t>Software development: </a:t>
            </a:r>
            <a:endParaRPr lang="en-US" altLang="x-none" sz="2000" dirty="0"/>
          </a:p>
          <a:p>
            <a:pPr lvl="1" algn="l" rtl="0" eaLnBrk="1" hangingPunct="1"/>
            <a:r>
              <a:rPr lang="en-US" altLang="x-none" sz="1800" dirty="0"/>
              <a:t>develop software solutions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t" anchorCtr="0"/>
          <a:p>
            <a:pPr eaLnBrk="1" hangingPunct="1"/>
            <a:r>
              <a:rPr dirty="0"/>
              <a:t>DEFINISI(2)</a:t>
            </a:r>
            <a:endParaRPr lang="id-ID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2463" y="1169988"/>
            <a:ext cx="6878638" cy="4957763"/>
          </a:xfrm>
        </p:spPr>
        <p:txBody>
          <a:bodyPr vert="horz" wrap="square" lIns="91436" tIns="45718" rIns="91436" bIns="45718" numCol="1" anchor="t" anchorCtr="0" compatLnSpc="1"/>
          <a:lstStyle/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berhubungan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pengolahan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penyaluran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/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batas-batas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ruang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[Indrajit,2000].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Teknologi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(TI)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perangkat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lunak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maupun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keras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[Alter,1999].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1630" marR="0" lvl="0" indent="-3416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265" marR="0" lvl="0" indent="-342265" algn="l" defTabSz="9150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2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 lIns="91436" tIns="45718" rIns="91436" bIns="45718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5930" lvl="1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3130" lvl="2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0330" lvl="3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7530" lvl="4" indent="127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en-US" sz="1400" dirty="0"/>
            </a:fld>
            <a:endParaRPr lang="en-US" altLang="en-US" sz="14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charRg st="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0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charRg st="200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charRg st="200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internet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20990</Words>
  <Application>WPS Presentation</Application>
  <PresentationFormat>عرض على الشاشة (3:4)‏</PresentationFormat>
  <Paragraphs>889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107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Times</vt:lpstr>
      <vt:lpstr>Symbol</vt:lpstr>
      <vt:lpstr>Monotype Sorts</vt:lpstr>
      <vt:lpstr>Wingdings</vt:lpstr>
      <vt:lpstr>Arial (W1)</vt:lpstr>
      <vt:lpstr>Arial Narrow</vt:lpstr>
      <vt:lpstr>MS Mincho</vt:lpstr>
      <vt:lpstr>Yu Gothic</vt:lpstr>
      <vt:lpstr>Default Design</vt:lpstr>
      <vt:lpstr>1_Default Design</vt:lpstr>
      <vt:lpstr>PERTEMUAN 2 Introduction To Information Technology</vt:lpstr>
      <vt:lpstr>Defining Information</vt:lpstr>
      <vt:lpstr>PowerPoint 演示文稿</vt:lpstr>
      <vt:lpstr>What Counts as information </vt:lpstr>
      <vt:lpstr>Methods for conveying information</vt:lpstr>
      <vt:lpstr>Abad Informasi</vt:lpstr>
      <vt:lpstr>Apa Teknologi Informasi itu?</vt:lpstr>
      <vt:lpstr>DEFINISI(1)</vt:lpstr>
      <vt:lpstr>DEFINISI(2)</vt:lpstr>
      <vt:lpstr>DEFINISI(3)</vt:lpstr>
      <vt:lpstr>INFORMASI vs DATA</vt:lpstr>
      <vt:lpstr>TEKNOLOGI</vt:lpstr>
      <vt:lpstr>PowerPoint 演示文稿</vt:lpstr>
      <vt:lpstr>Perolehan informasi</vt:lpstr>
      <vt:lpstr>Apa yang Membuat Informasi Berguna?</vt:lpstr>
      <vt:lpstr>Lingkungan Kerja Saat Ini</vt:lpstr>
      <vt:lpstr>PENGGUNAAN TI</vt:lpstr>
      <vt:lpstr>KOMPONEN TI (1)</vt:lpstr>
      <vt:lpstr>KOMPONEN TI (2)</vt:lpstr>
      <vt:lpstr>Penggolongan TI Sejak Jaman Purba Sampai Saat Ini</vt:lpstr>
      <vt:lpstr>MANUAL</vt:lpstr>
      <vt:lpstr>MEKANIK</vt:lpstr>
      <vt:lpstr>MEKANIK (2)</vt:lpstr>
      <vt:lpstr>MEKANIK ELEKTRONIK</vt:lpstr>
      <vt:lpstr>ELEKTRONIK</vt:lpstr>
      <vt:lpstr>KOMPUTER GENERASI I</vt:lpstr>
      <vt:lpstr>Contoh Komputer Generasi I</vt:lpstr>
      <vt:lpstr>KOMPUTER GENERASI II</vt:lpstr>
      <vt:lpstr>KOMPUTER GENERASI II (2)</vt:lpstr>
      <vt:lpstr>KOMPUTER GENERASI II (3)</vt:lpstr>
      <vt:lpstr>Contoh Komputer Generasi II</vt:lpstr>
      <vt:lpstr>KOMPUTER GENERASI III</vt:lpstr>
      <vt:lpstr>KOMPUTER GENERASI III (2)</vt:lpstr>
      <vt:lpstr>KOMPUTER GENERASI III (3)</vt:lpstr>
      <vt:lpstr>KOMPUTER GENERASI IV</vt:lpstr>
      <vt:lpstr>KLASIFIKASI KOMPUTER</vt:lpstr>
      <vt:lpstr>Apakah Komputer?</vt:lpstr>
      <vt:lpstr>Siklus Pemrosesan</vt:lpstr>
      <vt:lpstr>Komponen-Komponen Komputer (1)</vt:lpstr>
      <vt:lpstr>Komponen-Komponen Komputer (2)</vt:lpstr>
      <vt:lpstr>Komponen-Komponen Komputer (3)</vt:lpstr>
      <vt:lpstr>Komponen-Komponen Komputer (4)</vt:lpstr>
      <vt:lpstr>Komponen-Komponen Komputer (5)</vt:lpstr>
      <vt:lpstr>Komponen-Komponen Komputer (6)</vt:lpstr>
      <vt:lpstr>Komponen-Komponen Komputer (7)</vt:lpstr>
      <vt:lpstr>Komponen-Komponen Komputer (8)</vt:lpstr>
      <vt:lpstr>Komponen-Komponen Komputer (9)</vt:lpstr>
      <vt:lpstr>Komponen-Komponen Komputer (10)</vt:lpstr>
      <vt:lpstr>PowerPoint 演示文稿</vt:lpstr>
      <vt:lpstr>Jaringan dan Internet (1)</vt:lpstr>
      <vt:lpstr>Jaringan dan Internet (2)</vt:lpstr>
      <vt:lpstr>Jaringan dan Internet (3)</vt:lpstr>
      <vt:lpstr>Jaringan dan Internet (4)</vt:lpstr>
      <vt:lpstr>Jaringan dan Internet (4)</vt:lpstr>
      <vt:lpstr>Jaringan dan Internet (4)</vt:lpstr>
      <vt:lpstr>Software Komputer (1)</vt:lpstr>
      <vt:lpstr>Software Komputer (2)</vt:lpstr>
      <vt:lpstr>Software Komputer (3)</vt:lpstr>
      <vt:lpstr>Software Komputer (4)</vt:lpstr>
      <vt:lpstr>Software Komputer (5)</vt:lpstr>
      <vt:lpstr>Kategori-kategori Komputer</vt:lpstr>
      <vt:lpstr>Personal Computers</vt:lpstr>
      <vt:lpstr>Personal Computers</vt:lpstr>
      <vt:lpstr>Personal Computers</vt:lpstr>
      <vt:lpstr>Komputer Genggam (handheld computers)</vt:lpstr>
      <vt:lpstr>Komputer Genggam (handheld computers)</vt:lpstr>
      <vt:lpstr>Komputer Genggam (handheld computers)</vt:lpstr>
      <vt:lpstr>Komputer Genggam (handheld computers)</vt:lpstr>
      <vt:lpstr>Server</vt:lpstr>
      <vt:lpstr>Aplikasi Komputer di Masyarakat</vt:lpstr>
      <vt:lpstr>PowerPoint 演示文稿</vt:lpstr>
      <vt:lpstr>Elemen Sistem Informasi</vt:lpstr>
      <vt:lpstr>Contoh-contoh Penggunaan Komputer</vt:lpstr>
      <vt:lpstr>PowerPoint 演示文稿</vt:lpstr>
      <vt:lpstr>Pengertian</vt:lpstr>
      <vt:lpstr>Bentuk Komunikasi Elektronik</vt:lpstr>
      <vt:lpstr>Cara melakukan Komunikasi Elektronik (1)</vt:lpstr>
      <vt:lpstr>Cara melakukan Komunikasi Elektronik (2)</vt:lpstr>
      <vt:lpstr>Cara melakukan Komunikasi Elektronik (3)</vt:lpstr>
      <vt:lpstr>Cara melakukan Komunikasi Elektronik (4)</vt:lpstr>
      <vt:lpstr>Elemen Komunikasi Data</vt:lpstr>
      <vt:lpstr>Model Komunikasi Data</vt:lpstr>
      <vt:lpstr>Tipe Channel Transmisi</vt:lpstr>
      <vt:lpstr>Defining Information Technology</vt:lpstr>
      <vt:lpstr>IT Example: Cellular Telephony</vt:lpstr>
      <vt:lpstr>IT Example: Wireless Internet</vt:lpstr>
      <vt:lpstr>IT in Society (people)</vt:lpstr>
      <vt:lpstr>IT in Society (business)</vt:lpstr>
      <vt:lpstr>Examples on IT Careers</vt:lpstr>
      <vt:lpstr>referensi</vt:lpstr>
    </vt:vector>
  </TitlesOfParts>
  <Company>kaau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Technology</dc:title>
  <dc:creator>ambarnawi</dc:creator>
  <cp:lastModifiedBy>ACER ASPIRE</cp:lastModifiedBy>
  <cp:revision>23</cp:revision>
  <dcterms:created xsi:type="dcterms:W3CDTF">2008-02-26T07:14:00Z</dcterms:created>
  <dcterms:modified xsi:type="dcterms:W3CDTF">2023-09-04T08:12:23Z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052DB36D150C4513A647C326CCC2312B_13</vt:lpwstr>
  </property>
  <property fmtid="{D5CDD505-2E9C-101B-9397-08002B2CF9AE}" pid="3" name="KSOProductBuildVer">
    <vt:lpwstr>1033-12.2.0.13201</vt:lpwstr>
  </property>
</Properties>
</file>